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6" r:id="rId5"/>
  </p:sldMasterIdLst>
  <p:notesMasterIdLst>
    <p:notesMasterId r:id="rId29"/>
  </p:notesMasterIdLst>
  <p:sldIdLst>
    <p:sldId id="362" r:id="rId6"/>
    <p:sldId id="329" r:id="rId7"/>
    <p:sldId id="323" r:id="rId8"/>
    <p:sldId id="391" r:id="rId9"/>
    <p:sldId id="361" r:id="rId10"/>
    <p:sldId id="390" r:id="rId11"/>
    <p:sldId id="392" r:id="rId12"/>
    <p:sldId id="393" r:id="rId13"/>
    <p:sldId id="277" r:id="rId14"/>
    <p:sldId id="398" r:id="rId15"/>
    <p:sldId id="274" r:id="rId16"/>
    <p:sldId id="399" r:id="rId17"/>
    <p:sldId id="275" r:id="rId18"/>
    <p:sldId id="400" r:id="rId19"/>
    <p:sldId id="386" r:id="rId20"/>
    <p:sldId id="402" r:id="rId21"/>
    <p:sldId id="394" r:id="rId22"/>
    <p:sldId id="334" r:id="rId23"/>
    <p:sldId id="403" r:id="rId24"/>
    <p:sldId id="405" r:id="rId25"/>
    <p:sldId id="406" r:id="rId26"/>
    <p:sldId id="404" r:id="rId27"/>
    <p:sldId id="3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208F6A-4B32-EDD6-378C-C1EB91559170}" name="Lila Otero - IDENER" initials="LOG" userId="Lila Otero - IDENER" providerId="None"/>
  <p188:author id="{569C48E6-6517-0B2C-00E4-95B1EE442DA9}" name="Ioanna Katsavou" initials="IK" userId="acfe5462a638746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96"/>
    <a:srgbClr val="57BD83"/>
    <a:srgbClr val="91CBF7"/>
    <a:srgbClr val="97CC72"/>
    <a:srgbClr val="F4F8F7"/>
    <a:srgbClr val="99CC72"/>
    <a:srgbClr val="96BF24"/>
    <a:srgbClr val="009594"/>
    <a:srgbClr val="5CBC7E"/>
    <a:srgbClr val="00AA8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BAF195-405C-44D8-952A-27BB892A02C6}" v="5" dt="2026-03-13T11:12:19.998"/>
  </p1510:revLst>
</p1510:revInfo>
</file>

<file path=ppt/tableStyles.xml><?xml version="1.0" encoding="utf-8"?>
<a:tblStyleLst xmlns:a="http://schemas.openxmlformats.org/drawingml/2006/main" def="{0E3FDE45-AF77-4B5C-9715-49D594BDF05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46" autoAdjust="0"/>
    <p:restoredTop sz="89935" autoAdjust="0"/>
  </p:normalViewPr>
  <p:slideViewPr>
    <p:cSldViewPr snapToGrid="0">
      <p:cViewPr varScale="1">
        <p:scale>
          <a:sx n="95" d="100"/>
          <a:sy n="95" d="100"/>
        </p:scale>
        <p:origin x="1686" y="84"/>
      </p:cViewPr>
      <p:guideLst>
        <p:guide orient="horz" pos="2704"/>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72" d="100"/>
          <a:sy n="72" d="100"/>
        </p:scale>
        <p:origin x="350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e Ponzelli" userId="c04e8cc6-89ad-425f-8ad3-c0fa39769449" providerId="ADAL" clId="{37625D12-8CA9-4E1B-B709-89DBACA980A6}"/>
    <pc:docChg chg="custSel addSld delSld modSld modMainMaster">
      <pc:chgData name="Michele Ponzelli" userId="c04e8cc6-89ad-425f-8ad3-c0fa39769449" providerId="ADAL" clId="{37625D12-8CA9-4E1B-B709-89DBACA980A6}" dt="2026-03-13T11:13:11.554" v="77" actId="1076"/>
      <pc:docMkLst>
        <pc:docMk/>
      </pc:docMkLst>
      <pc:sldChg chg="delSp mod modClrScheme chgLayout">
        <pc:chgData name="Michele Ponzelli" userId="c04e8cc6-89ad-425f-8ad3-c0fa39769449" providerId="ADAL" clId="{37625D12-8CA9-4E1B-B709-89DBACA980A6}" dt="2026-03-13T11:12:53.413" v="75" actId="478"/>
        <pc:sldMkLst>
          <pc:docMk/>
          <pc:sldMk cId="720924451" sldId="329"/>
        </pc:sldMkLst>
        <pc:spChg chg="del">
          <ac:chgData name="Michele Ponzelli" userId="c04e8cc6-89ad-425f-8ad3-c0fa39769449" providerId="ADAL" clId="{37625D12-8CA9-4E1B-B709-89DBACA980A6}" dt="2026-03-13T11:12:53.413" v="75" actId="478"/>
          <ac:spMkLst>
            <pc:docMk/>
            <pc:sldMk cId="720924451" sldId="329"/>
            <ac:spMk id="12" creationId="{F462C603-CF21-62AD-F246-AEFF5A801399}"/>
          </ac:spMkLst>
        </pc:spChg>
      </pc:sldChg>
      <pc:sldChg chg="modSp mod">
        <pc:chgData name="Michele Ponzelli" userId="c04e8cc6-89ad-425f-8ad3-c0fa39769449" providerId="ADAL" clId="{37625D12-8CA9-4E1B-B709-89DBACA980A6}" dt="2026-03-13T10:22:04.612" v="51" actId="113"/>
        <pc:sldMkLst>
          <pc:docMk/>
          <pc:sldMk cId="788745851" sldId="362"/>
        </pc:sldMkLst>
        <pc:spChg chg="mod">
          <ac:chgData name="Michele Ponzelli" userId="c04e8cc6-89ad-425f-8ad3-c0fa39769449" providerId="ADAL" clId="{37625D12-8CA9-4E1B-B709-89DBACA980A6}" dt="2026-03-13T10:22:04.612" v="51" actId="113"/>
          <ac:spMkLst>
            <pc:docMk/>
            <pc:sldMk cId="788745851" sldId="362"/>
            <ac:spMk id="3" creationId="{3A1CCA03-9254-8B83-B2CF-B62006FF0378}"/>
          </ac:spMkLst>
        </pc:spChg>
      </pc:sldChg>
      <pc:sldChg chg="addSp delSp modSp mod">
        <pc:chgData name="Michele Ponzelli" userId="c04e8cc6-89ad-425f-8ad3-c0fa39769449" providerId="ADAL" clId="{37625D12-8CA9-4E1B-B709-89DBACA980A6}" dt="2026-03-13T10:27:21.602" v="57" actId="1076"/>
        <pc:sldMkLst>
          <pc:docMk/>
          <pc:sldMk cId="2724622061" sldId="404"/>
        </pc:sldMkLst>
        <pc:spChg chg="del">
          <ac:chgData name="Michele Ponzelli" userId="c04e8cc6-89ad-425f-8ad3-c0fa39769449" providerId="ADAL" clId="{37625D12-8CA9-4E1B-B709-89DBACA980A6}" dt="2026-03-13T10:27:12.356" v="54" actId="478"/>
          <ac:spMkLst>
            <pc:docMk/>
            <pc:sldMk cId="2724622061" sldId="404"/>
            <ac:spMk id="8" creationId="{D77EC50C-DB35-9AF5-C675-1ECBAD15BDF5}"/>
          </ac:spMkLst>
        </pc:spChg>
        <pc:spChg chg="mod">
          <ac:chgData name="Michele Ponzelli" userId="c04e8cc6-89ad-425f-8ad3-c0fa39769449" providerId="ADAL" clId="{37625D12-8CA9-4E1B-B709-89DBACA980A6}" dt="2026-03-13T10:27:21.602" v="57" actId="1076"/>
          <ac:spMkLst>
            <pc:docMk/>
            <pc:sldMk cId="2724622061" sldId="404"/>
            <ac:spMk id="11" creationId="{4538065F-1C54-4469-F0BC-A7252AA80DB5}"/>
          </ac:spMkLst>
        </pc:spChg>
        <pc:spChg chg="mod">
          <ac:chgData name="Michele Ponzelli" userId="c04e8cc6-89ad-425f-8ad3-c0fa39769449" providerId="ADAL" clId="{37625D12-8CA9-4E1B-B709-89DBACA980A6}" dt="2026-03-13T10:27:21.602" v="57" actId="1076"/>
          <ac:spMkLst>
            <pc:docMk/>
            <pc:sldMk cId="2724622061" sldId="404"/>
            <ac:spMk id="12" creationId="{B78DF371-6FF1-C1E0-8C4F-13146C988295}"/>
          </ac:spMkLst>
        </pc:spChg>
        <pc:spChg chg="mod">
          <ac:chgData name="Michele Ponzelli" userId="c04e8cc6-89ad-425f-8ad3-c0fa39769449" providerId="ADAL" clId="{37625D12-8CA9-4E1B-B709-89DBACA980A6}" dt="2026-03-13T10:27:21.602" v="57" actId="1076"/>
          <ac:spMkLst>
            <pc:docMk/>
            <pc:sldMk cId="2724622061" sldId="404"/>
            <ac:spMk id="24" creationId="{D979E27D-B55E-F38A-0360-50EC374C7252}"/>
          </ac:spMkLst>
        </pc:spChg>
        <pc:spChg chg="mod">
          <ac:chgData name="Michele Ponzelli" userId="c04e8cc6-89ad-425f-8ad3-c0fa39769449" providerId="ADAL" clId="{37625D12-8CA9-4E1B-B709-89DBACA980A6}" dt="2026-03-13T10:27:21.602" v="57" actId="1076"/>
          <ac:spMkLst>
            <pc:docMk/>
            <pc:sldMk cId="2724622061" sldId="404"/>
            <ac:spMk id="27" creationId="{BC03DA18-4D05-AEBF-483A-1E41B00655C6}"/>
          </ac:spMkLst>
        </pc:spChg>
        <pc:spChg chg="mod">
          <ac:chgData name="Michele Ponzelli" userId="c04e8cc6-89ad-425f-8ad3-c0fa39769449" providerId="ADAL" clId="{37625D12-8CA9-4E1B-B709-89DBACA980A6}" dt="2026-03-13T10:27:21.602" v="57" actId="1076"/>
          <ac:spMkLst>
            <pc:docMk/>
            <pc:sldMk cId="2724622061" sldId="404"/>
            <ac:spMk id="29" creationId="{5ED422A7-9EE2-D8B9-44D5-7C4D2246E7F9}"/>
          </ac:spMkLst>
        </pc:spChg>
        <pc:spChg chg="mod">
          <ac:chgData name="Michele Ponzelli" userId="c04e8cc6-89ad-425f-8ad3-c0fa39769449" providerId="ADAL" clId="{37625D12-8CA9-4E1B-B709-89DBACA980A6}" dt="2026-03-13T10:27:21.602" v="57" actId="1076"/>
          <ac:spMkLst>
            <pc:docMk/>
            <pc:sldMk cId="2724622061" sldId="404"/>
            <ac:spMk id="30" creationId="{BC8740D4-34DC-D683-72B0-5D75FC82A12E}"/>
          </ac:spMkLst>
        </pc:spChg>
        <pc:grpChg chg="del">
          <ac:chgData name="Michele Ponzelli" userId="c04e8cc6-89ad-425f-8ad3-c0fa39769449" providerId="ADAL" clId="{37625D12-8CA9-4E1B-B709-89DBACA980A6}" dt="2026-03-13T10:27:11.581" v="53" actId="478"/>
          <ac:grpSpMkLst>
            <pc:docMk/>
            <pc:sldMk cId="2724622061" sldId="404"/>
            <ac:grpSpMk id="9" creationId="{DE560A3A-BC05-3717-B337-3C185933B032}"/>
          </ac:grpSpMkLst>
        </pc:grpChg>
        <pc:picChg chg="mod">
          <ac:chgData name="Michele Ponzelli" userId="c04e8cc6-89ad-425f-8ad3-c0fa39769449" providerId="ADAL" clId="{37625D12-8CA9-4E1B-B709-89DBACA980A6}" dt="2026-03-13T10:27:21.602" v="57" actId="1076"/>
          <ac:picMkLst>
            <pc:docMk/>
            <pc:sldMk cId="2724622061" sldId="404"/>
            <ac:picMk id="17" creationId="{70E2725A-0D6C-8F93-343E-D4860321C280}"/>
          </ac:picMkLst>
        </pc:picChg>
        <pc:picChg chg="mod">
          <ac:chgData name="Michele Ponzelli" userId="c04e8cc6-89ad-425f-8ad3-c0fa39769449" providerId="ADAL" clId="{37625D12-8CA9-4E1B-B709-89DBACA980A6}" dt="2026-03-13T10:27:21.602" v="57" actId="1076"/>
          <ac:picMkLst>
            <pc:docMk/>
            <pc:sldMk cId="2724622061" sldId="404"/>
            <ac:picMk id="21" creationId="{AE705EDA-6D99-199F-1D78-A7B11ED50228}"/>
          </ac:picMkLst>
        </pc:picChg>
        <pc:picChg chg="mod">
          <ac:chgData name="Michele Ponzelli" userId="c04e8cc6-89ad-425f-8ad3-c0fa39769449" providerId="ADAL" clId="{37625D12-8CA9-4E1B-B709-89DBACA980A6}" dt="2026-03-13T10:27:21.602" v="57" actId="1076"/>
          <ac:picMkLst>
            <pc:docMk/>
            <pc:sldMk cId="2724622061" sldId="404"/>
            <ac:picMk id="26" creationId="{A3899D89-5B06-B15C-D453-33FB262088D0}"/>
          </ac:picMkLst>
        </pc:picChg>
        <pc:picChg chg="mod">
          <ac:chgData name="Michele Ponzelli" userId="c04e8cc6-89ad-425f-8ad3-c0fa39769449" providerId="ADAL" clId="{37625D12-8CA9-4E1B-B709-89DBACA980A6}" dt="2026-03-13T10:27:21.602" v="57" actId="1076"/>
          <ac:picMkLst>
            <pc:docMk/>
            <pc:sldMk cId="2724622061" sldId="404"/>
            <ac:picMk id="28" creationId="{6ECD37AB-59A9-BD0F-071E-EA5B91C9C08A}"/>
          </ac:picMkLst>
        </pc:picChg>
      </pc:sldChg>
      <pc:sldChg chg="modSp mod">
        <pc:chgData name="Michele Ponzelli" userId="c04e8cc6-89ad-425f-8ad3-c0fa39769449" providerId="ADAL" clId="{37625D12-8CA9-4E1B-B709-89DBACA980A6}" dt="2026-03-13T10:26:37.037" v="52" actId="1076"/>
        <pc:sldMkLst>
          <pc:docMk/>
          <pc:sldMk cId="1403083882" sldId="405"/>
        </pc:sldMkLst>
        <pc:spChg chg="mod">
          <ac:chgData name="Michele Ponzelli" userId="c04e8cc6-89ad-425f-8ad3-c0fa39769449" providerId="ADAL" clId="{37625D12-8CA9-4E1B-B709-89DBACA980A6}" dt="2026-03-13T10:26:37.037" v="52" actId="1076"/>
          <ac:spMkLst>
            <pc:docMk/>
            <pc:sldMk cId="1403083882" sldId="405"/>
            <ac:spMk id="80" creationId="{B77A4210-9997-70B7-6B21-10B3F063EA27}"/>
          </ac:spMkLst>
        </pc:spChg>
      </pc:sldChg>
      <pc:sldChg chg="new del">
        <pc:chgData name="Michele Ponzelli" userId="c04e8cc6-89ad-425f-8ad3-c0fa39769449" providerId="ADAL" clId="{37625D12-8CA9-4E1B-B709-89DBACA980A6}" dt="2026-03-13T11:12:29.438" v="73" actId="47"/>
        <pc:sldMkLst>
          <pc:docMk/>
          <pc:sldMk cId="2804859319" sldId="407"/>
        </pc:sldMkLst>
      </pc:sldChg>
      <pc:sldMasterChg chg="modSldLayout">
        <pc:chgData name="Michele Ponzelli" userId="c04e8cc6-89ad-425f-8ad3-c0fa39769449" providerId="ADAL" clId="{37625D12-8CA9-4E1B-B709-89DBACA980A6}" dt="2026-03-13T11:13:11.554" v="77" actId="1076"/>
        <pc:sldMasterMkLst>
          <pc:docMk/>
          <pc:sldMasterMk cId="473923990" sldId="2147483648"/>
        </pc:sldMasterMkLst>
        <pc:sldLayoutChg chg="addSp delSp modSp mod">
          <pc:chgData name="Michele Ponzelli" userId="c04e8cc6-89ad-425f-8ad3-c0fa39769449" providerId="ADAL" clId="{37625D12-8CA9-4E1B-B709-89DBACA980A6}" dt="2026-03-13T11:13:11.554" v="77" actId="1076"/>
          <pc:sldLayoutMkLst>
            <pc:docMk/>
            <pc:sldMasterMk cId="473923990" sldId="2147483648"/>
            <pc:sldLayoutMk cId="3665671803" sldId="2147483677"/>
          </pc:sldLayoutMkLst>
          <pc:spChg chg="del">
            <ac:chgData name="Michele Ponzelli" userId="c04e8cc6-89ad-425f-8ad3-c0fa39769449" providerId="ADAL" clId="{37625D12-8CA9-4E1B-B709-89DBACA980A6}" dt="2026-03-13T11:12:19.370" v="71" actId="478"/>
            <ac:spMkLst>
              <pc:docMk/>
              <pc:sldMasterMk cId="473923990" sldId="2147483648"/>
              <pc:sldLayoutMk cId="3665671803" sldId="2147483677"/>
              <ac:spMk id="2" creationId="{207DABA5-9ECA-D680-374A-E098449BF470}"/>
            </ac:spMkLst>
          </pc:spChg>
          <pc:spChg chg="add mod">
            <ac:chgData name="Michele Ponzelli" userId="c04e8cc6-89ad-425f-8ad3-c0fa39769449" providerId="ADAL" clId="{37625D12-8CA9-4E1B-B709-89DBACA980A6}" dt="2026-03-13T11:13:11.554" v="77" actId="1076"/>
            <ac:spMkLst>
              <pc:docMk/>
              <pc:sldMasterMk cId="473923990" sldId="2147483648"/>
              <pc:sldLayoutMk cId="3665671803" sldId="2147483677"/>
              <ac:spMk id="4" creationId="{1F2EA0A8-3DB3-D919-EEBE-C4E06F6CAF12}"/>
            </ac:spMkLst>
          </pc:spChg>
        </pc:sldLayoutChg>
      </pc:sldMasterChg>
      <pc:sldMasterChg chg="modSldLayout">
        <pc:chgData name="Michele Ponzelli" userId="c04e8cc6-89ad-425f-8ad3-c0fa39769449" providerId="ADAL" clId="{37625D12-8CA9-4E1B-B709-89DBACA980A6}" dt="2026-03-13T10:29:53.956" v="66" actId="735"/>
        <pc:sldMasterMkLst>
          <pc:docMk/>
          <pc:sldMasterMk cId="473923990" sldId="2147483725"/>
        </pc:sldMasterMkLst>
        <pc:sldLayoutChg chg="modSp">
          <pc:chgData name="Michele Ponzelli" userId="c04e8cc6-89ad-425f-8ad3-c0fa39769449" providerId="ADAL" clId="{37625D12-8CA9-4E1B-B709-89DBACA980A6}" dt="2026-03-13T10:29:48.323" v="64" actId="735"/>
          <pc:sldLayoutMkLst>
            <pc:docMk/>
            <pc:sldMasterMk cId="473923990" sldId="2147483725"/>
            <pc:sldLayoutMk cId="3451635417" sldId="2147483656"/>
          </pc:sldLayoutMkLst>
        </pc:sldLayoutChg>
        <pc:sldLayoutChg chg="modSp">
          <pc:chgData name="Michele Ponzelli" userId="c04e8cc6-89ad-425f-8ad3-c0fa39769449" providerId="ADAL" clId="{37625D12-8CA9-4E1B-B709-89DBACA980A6}" dt="2026-03-13T10:29:33.134" v="62" actId="735"/>
          <pc:sldLayoutMkLst>
            <pc:docMk/>
            <pc:sldMasterMk cId="473923990" sldId="2147483648"/>
            <pc:sldLayoutMk cId="1314256982" sldId="2147483660"/>
          </pc:sldLayoutMkLst>
        </pc:sldLayoutChg>
        <pc:sldLayoutChg chg="modSp">
          <pc:chgData name="Michele Ponzelli" userId="c04e8cc6-89ad-425f-8ad3-c0fa39769449" providerId="ADAL" clId="{37625D12-8CA9-4E1B-B709-89DBACA980A6}" dt="2026-03-13T10:29:53.956" v="66" actId="735"/>
          <pc:sldLayoutMkLst>
            <pc:docMk/>
            <pc:sldMasterMk cId="473923990" sldId="2147483725"/>
            <pc:sldLayoutMk cId="3932114146" sldId="2147483702"/>
          </pc:sldLayoutMkLst>
        </pc:sldLayoutChg>
        <pc:sldLayoutChg chg="modSp">
          <pc:chgData name="Michele Ponzelli" userId="c04e8cc6-89ad-425f-8ad3-c0fa39769449" providerId="ADAL" clId="{37625D12-8CA9-4E1B-B709-89DBACA980A6}" dt="2026-03-13T10:29:33.934" v="63" actId="735"/>
          <pc:sldLayoutMkLst>
            <pc:docMk/>
            <pc:sldMasterMk cId="473923990" sldId="2147483648"/>
            <pc:sldLayoutMk cId="2095123042" sldId="2147483726"/>
          </pc:sldLayoutMkLst>
        </pc:sldLayoutChg>
      </pc:sldMasterChg>
      <pc:sldMasterChg chg="modSldLayout">
        <pc:chgData name="Michele Ponzelli" userId="c04e8cc6-89ad-425f-8ad3-c0fa39769449" providerId="ADAL" clId="{37625D12-8CA9-4E1B-B709-89DBACA980A6}" dt="2026-03-13T10:30:29.971" v="69" actId="735"/>
        <pc:sldMasterMkLst>
          <pc:docMk/>
          <pc:sldMasterMk cId="3369316179" sldId="2147483732"/>
        </pc:sldMasterMkLst>
        <pc:sldLayoutChg chg="modSp">
          <pc:chgData name="Michele Ponzelli" userId="c04e8cc6-89ad-425f-8ad3-c0fa39769449" providerId="ADAL" clId="{37625D12-8CA9-4E1B-B709-89DBACA980A6}" dt="2026-03-13T10:29:51.218" v="65" actId="735"/>
          <pc:sldLayoutMkLst>
            <pc:docMk/>
            <pc:sldMasterMk cId="3369316179" sldId="2147483706"/>
            <pc:sldLayoutMk cId="3113986239" sldId="2147483707"/>
          </pc:sldLayoutMkLst>
        </pc:sldLayoutChg>
        <pc:sldLayoutChg chg="modSp">
          <pc:chgData name="Michele Ponzelli" userId="c04e8cc6-89ad-425f-8ad3-c0fa39769449" providerId="ADAL" clId="{37625D12-8CA9-4E1B-B709-89DBACA980A6}" dt="2026-03-13T10:30:11.731" v="67" actId="735"/>
          <pc:sldLayoutMkLst>
            <pc:docMk/>
            <pc:sldMasterMk cId="3369316179" sldId="2147483732"/>
            <pc:sldLayoutMk cId="3094308083" sldId="2147483709"/>
          </pc:sldLayoutMkLst>
        </pc:sldLayoutChg>
        <pc:sldLayoutChg chg="modSp">
          <pc:chgData name="Michele Ponzelli" userId="c04e8cc6-89ad-425f-8ad3-c0fa39769449" providerId="ADAL" clId="{37625D12-8CA9-4E1B-B709-89DBACA980A6}" dt="2026-03-13T10:29:22.013" v="60" actId="735"/>
          <pc:sldLayoutMkLst>
            <pc:docMk/>
            <pc:sldMasterMk cId="3369316179" sldId="2147483732"/>
            <pc:sldLayoutMk cId="3523224144" sldId="2147483715"/>
          </pc:sldLayoutMkLst>
        </pc:sldLayoutChg>
        <pc:sldLayoutChg chg="modSp">
          <pc:chgData name="Michele Ponzelli" userId="c04e8cc6-89ad-425f-8ad3-c0fa39769449" providerId="ADAL" clId="{37625D12-8CA9-4E1B-B709-89DBACA980A6}" dt="2026-03-13T10:30:29.971" v="69" actId="735"/>
          <pc:sldLayoutMkLst>
            <pc:docMk/>
            <pc:sldMasterMk cId="3369316179" sldId="2147483732"/>
            <pc:sldLayoutMk cId="1285251012" sldId="2147483726"/>
          </pc:sldLayoutMkLst>
        </pc:sldLayoutChg>
        <pc:sldLayoutChg chg="modSp">
          <pc:chgData name="Michele Ponzelli" userId="c04e8cc6-89ad-425f-8ad3-c0fa39769449" providerId="ADAL" clId="{37625D12-8CA9-4E1B-B709-89DBACA980A6}" dt="2026-03-13T10:29:25.794" v="61" actId="735"/>
          <pc:sldLayoutMkLst>
            <pc:docMk/>
            <pc:sldMasterMk cId="3369316179" sldId="2147483706"/>
            <pc:sldLayoutMk cId="437024972" sldId="2147483733"/>
          </pc:sldLayoutMkLst>
        </pc:sldLayoutChg>
        <pc:sldLayoutChg chg="modSp">
          <pc:chgData name="Michele Ponzelli" userId="c04e8cc6-89ad-425f-8ad3-c0fa39769449" providerId="ADAL" clId="{37625D12-8CA9-4E1B-B709-89DBACA980A6}" dt="2026-03-13T10:30:12.435" v="68" actId="735"/>
          <pc:sldLayoutMkLst>
            <pc:docMk/>
            <pc:sldMasterMk cId="3369316179" sldId="2147483706"/>
            <pc:sldLayoutMk cId="1877481145" sldId="2147483734"/>
          </pc:sldLayoutMkLst>
        </pc:sldLayoutChg>
        <pc:sldLayoutChg chg="modSp">
          <pc:chgData name="Michele Ponzelli" userId="c04e8cc6-89ad-425f-8ad3-c0fa39769449" providerId="ADAL" clId="{37625D12-8CA9-4E1B-B709-89DBACA980A6}" dt="2026-03-13T10:29:18.745" v="58" actId="735"/>
          <pc:sldLayoutMkLst>
            <pc:docMk/>
            <pc:sldMasterMk cId="3369316179" sldId="2147483706"/>
            <pc:sldLayoutMk cId="98325071" sldId="2147483737"/>
          </pc:sldLayoutMkLst>
        </pc:sldLayoutChg>
        <pc:sldLayoutChg chg="modSp">
          <pc:chgData name="Michele Ponzelli" userId="c04e8cc6-89ad-425f-8ad3-c0fa39769449" providerId="ADAL" clId="{37625D12-8CA9-4E1B-B709-89DBACA980A6}" dt="2026-03-13T10:29:19.759" v="59" actId="735"/>
          <pc:sldLayoutMkLst>
            <pc:docMk/>
            <pc:sldMasterMk cId="3369316179" sldId="2147483706"/>
            <pc:sldLayoutMk cId="2644793781" sldId="2147483738"/>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4T08:40:41.36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69F6F-D286-864F-B534-7027B9AEDF06}" type="datetimeFigureOut">
              <a:rPr lang="en-GR" smtClean="0"/>
              <a:t>03/13/2026</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1612E-6C9A-D846-A6CA-D0FF3AEA97CF}" type="slidenum">
              <a:rPr lang="en-GR" smtClean="0"/>
              <a:t>‹#›</a:t>
            </a:fld>
            <a:endParaRPr lang="en-GR"/>
          </a:p>
        </p:txBody>
      </p:sp>
    </p:spTree>
    <p:extLst>
      <p:ext uri="{BB962C8B-B14F-4D97-AF65-F5344CB8AC3E}">
        <p14:creationId xmlns:p14="http://schemas.microsoft.com/office/powerpoint/2010/main" val="3794581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64A1612E-6C9A-D846-A6CA-D0FF3AEA97CF}" type="slidenum">
              <a:rPr lang="en-GR" smtClean="0"/>
              <a:t>1</a:t>
            </a:fld>
            <a:endParaRPr lang="en-GR"/>
          </a:p>
        </p:txBody>
      </p:sp>
    </p:spTree>
    <p:extLst>
      <p:ext uri="{BB962C8B-B14F-4D97-AF65-F5344CB8AC3E}">
        <p14:creationId xmlns:p14="http://schemas.microsoft.com/office/powerpoint/2010/main" val="330227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Safe and sustainable by design (</a:t>
            </a:r>
            <a:r>
              <a:rPr lang="en-US" sz="1200" b="1" dirty="0" err="1">
                <a:latin typeface="Open Sans" panose="020B0606030504020204" pitchFamily="34" charset="0"/>
                <a:ea typeface="Open Sans" panose="020B0606030504020204" pitchFamily="34" charset="0"/>
                <a:cs typeface="Open Sans" panose="020B0606030504020204" pitchFamily="34" charset="0"/>
              </a:rPr>
              <a:t>SSbD</a:t>
            </a:r>
            <a:r>
              <a:rPr lang="en-US" sz="1200" b="1" dirty="0">
                <a:latin typeface="Open Sans" panose="020B0606030504020204" pitchFamily="34" charset="0"/>
                <a:ea typeface="Open Sans" panose="020B0606030504020204" pitchFamily="34" charset="0"/>
                <a:cs typeface="Open Sans" panose="020B06060305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rPr>
              <a:t>approach that focuses on </a:t>
            </a:r>
            <a:r>
              <a:rPr lang="en-US" sz="1200" b="1" dirty="0">
                <a:latin typeface="Open Sans" panose="020B0606030504020204" pitchFamily="34" charset="0"/>
                <a:ea typeface="Open Sans" panose="020B0606030504020204" pitchFamily="34" charset="0"/>
                <a:cs typeface="Open Sans" panose="020B0606030504020204" pitchFamily="34" charset="0"/>
              </a:rPr>
              <a:t>providing functional materials/products</a:t>
            </a:r>
            <a:r>
              <a:rPr lang="en-US" sz="1200" dirty="0">
                <a:latin typeface="Open Sans" panose="020B0606030504020204" pitchFamily="34" charset="0"/>
                <a:ea typeface="Open Sans" panose="020B0606030504020204" pitchFamily="34" charset="0"/>
                <a:cs typeface="Open Sans" panose="020B0606030504020204" pitchFamily="34" charset="0"/>
              </a:rPr>
              <a:t>, while </a:t>
            </a:r>
            <a:r>
              <a:rPr lang="en-US" sz="1200" b="1" dirty="0">
                <a:latin typeface="Open Sans" panose="020B0606030504020204" pitchFamily="34" charset="0"/>
                <a:ea typeface="Open Sans" panose="020B0606030504020204" pitchFamily="34" charset="0"/>
                <a:cs typeface="Open Sans" panose="020B0606030504020204" pitchFamily="34" charset="0"/>
              </a:rPr>
              <a:t>avoiding damage to human health </a:t>
            </a:r>
            <a:r>
              <a:rPr lang="en-US" sz="1200" dirty="0">
                <a:latin typeface="Open Sans" panose="020B0606030504020204" pitchFamily="34" charset="0"/>
                <a:ea typeface="Open Sans" panose="020B0606030504020204" pitchFamily="34" charset="0"/>
                <a:cs typeface="Open Sans" panose="020B0606030504020204" pitchFamily="34" charset="0"/>
              </a:rPr>
              <a:t>or the environment as a consequence of their fabrication process, use or disposal.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Identifying and minimizing,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an early phase of the innovation process, </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impacts concerning safety and sustainability, minimizing the environmental footprint</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particular regarding climate change and resource use and, protecting ecosystems and biodiversity, taking a lifecycle perspective. </a:t>
            </a:r>
            <a:r>
              <a:rPr kumimoji="0" lang="en-US" sz="1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SSbD</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approach </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addresses the safety and sustainability of the material/ chemical/ product and associated processes along the whole life cycle</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including all the steps of the research and development (R&amp;D) phase, production, use, recycling and disposal.</a:t>
            </a: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fr-BE" dirty="0"/>
          </a:p>
        </p:txBody>
      </p:sp>
      <p:sp>
        <p:nvSpPr>
          <p:cNvPr id="4" name="Espace réservé du numéro de diapositive 3"/>
          <p:cNvSpPr>
            <a:spLocks noGrp="1"/>
          </p:cNvSpPr>
          <p:nvPr>
            <p:ph type="sldNum" sz="quarter" idx="5"/>
          </p:nvPr>
        </p:nvSpPr>
        <p:spPr/>
        <p:txBody>
          <a:bodyPr/>
          <a:lstStyle/>
          <a:p>
            <a:fld id="{64A1612E-6C9A-D846-A6CA-D0FF3AEA97CF}" type="slidenum">
              <a:rPr lang="en-GR" smtClean="0"/>
              <a:t>5</a:t>
            </a:fld>
            <a:endParaRPr lang="en-GR"/>
          </a:p>
        </p:txBody>
      </p:sp>
    </p:spTree>
    <p:extLst>
      <p:ext uri="{BB962C8B-B14F-4D97-AF65-F5344CB8AC3E}">
        <p14:creationId xmlns:p14="http://schemas.microsoft.com/office/powerpoint/2010/main" val="334465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some animation to make it easier to follow, and readjusted the color scheme.</a:t>
            </a:r>
            <a:endParaRPr lang="en-DE" dirty="0"/>
          </a:p>
        </p:txBody>
      </p:sp>
      <p:sp>
        <p:nvSpPr>
          <p:cNvPr id="4" name="Slide Number Placeholder 3"/>
          <p:cNvSpPr>
            <a:spLocks noGrp="1"/>
          </p:cNvSpPr>
          <p:nvPr>
            <p:ph type="sldNum" sz="quarter" idx="5"/>
          </p:nvPr>
        </p:nvSpPr>
        <p:spPr/>
        <p:txBody>
          <a:bodyPr/>
          <a:lstStyle/>
          <a:p>
            <a:fld id="{64A1612E-6C9A-D846-A6CA-D0FF3AEA97CF}" type="slidenum">
              <a:rPr lang="en-GR" smtClean="0"/>
              <a:t>6</a:t>
            </a:fld>
            <a:endParaRPr lang="en-GR"/>
          </a:p>
        </p:txBody>
      </p:sp>
    </p:spTree>
    <p:extLst>
      <p:ext uri="{BB962C8B-B14F-4D97-AF65-F5344CB8AC3E}">
        <p14:creationId xmlns:p14="http://schemas.microsoft.com/office/powerpoint/2010/main" val="420517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CECEC"/>
                </a:solidFill>
                <a:effectLst/>
                <a:highlight>
                  <a:srgbClr val="212121"/>
                </a:highlight>
                <a:latin typeface="Söhne"/>
              </a:rPr>
              <a:t>The figure represents the BIO-SUSHY </a:t>
            </a:r>
            <a:r>
              <a:rPr lang="en-GB" b="1" i="0" dirty="0">
                <a:solidFill>
                  <a:srgbClr val="ECECEC"/>
                </a:solidFill>
                <a:effectLst/>
                <a:highlight>
                  <a:srgbClr val="212121"/>
                </a:highlight>
                <a:latin typeface="Söhne"/>
              </a:rPr>
              <a:t>data management concept</a:t>
            </a:r>
            <a:r>
              <a:rPr lang="en-GB" b="0" i="0" dirty="0">
                <a:solidFill>
                  <a:srgbClr val="ECECEC"/>
                </a:solidFill>
                <a:effectLst/>
                <a:highlight>
                  <a:srgbClr val="212121"/>
                </a:highlight>
                <a:latin typeface="Söhne"/>
              </a:rPr>
              <a:t>.</a:t>
            </a:r>
            <a:br>
              <a:rPr lang="en-GB" b="0" i="0" dirty="0">
                <a:solidFill>
                  <a:srgbClr val="ECECEC"/>
                </a:solidFill>
                <a:effectLst/>
                <a:highlight>
                  <a:srgbClr val="212121"/>
                </a:highlight>
                <a:latin typeface="Söhne"/>
              </a:rPr>
            </a:br>
            <a:r>
              <a:rPr lang="en-GB" b="0" i="0" dirty="0">
                <a:solidFill>
                  <a:srgbClr val="ECECEC"/>
                </a:solidFill>
                <a:effectLst/>
                <a:highlight>
                  <a:srgbClr val="212121"/>
                </a:highlight>
                <a:latin typeface="Söhne"/>
              </a:rPr>
              <a:t>Data from different sources, like experiments, computational approaches, and online resources, are combined into a big storage called a "data lake." </a:t>
            </a:r>
          </a:p>
          <a:p>
            <a:r>
              <a:rPr lang="en-GB" b="0" i="0" dirty="0">
                <a:solidFill>
                  <a:srgbClr val="ECECEC"/>
                </a:solidFill>
                <a:effectLst/>
                <a:highlight>
                  <a:srgbClr val="212121"/>
                </a:highlight>
                <a:latin typeface="Söhne"/>
              </a:rPr>
              <a:t>This combined data is then used to create computer models that guide the SSbD decisions to develop new coatings. Finally, those data can also be shared with public databases.</a:t>
            </a:r>
            <a:endParaRPr lang="en-DE" dirty="0"/>
          </a:p>
        </p:txBody>
      </p:sp>
      <p:sp>
        <p:nvSpPr>
          <p:cNvPr id="4" name="Slide Number Placeholder 3"/>
          <p:cNvSpPr>
            <a:spLocks noGrp="1"/>
          </p:cNvSpPr>
          <p:nvPr>
            <p:ph type="sldNum" sz="quarter" idx="5"/>
          </p:nvPr>
        </p:nvSpPr>
        <p:spPr/>
        <p:txBody>
          <a:bodyPr/>
          <a:lstStyle/>
          <a:p>
            <a:fld id="{64A1612E-6C9A-D846-A6CA-D0FF3AEA97CF}" type="slidenum">
              <a:rPr lang="en-GR" smtClean="0"/>
              <a:t>7</a:t>
            </a:fld>
            <a:endParaRPr lang="en-GR"/>
          </a:p>
        </p:txBody>
      </p:sp>
    </p:spTree>
    <p:extLst>
      <p:ext uri="{BB962C8B-B14F-4D97-AF65-F5344CB8AC3E}">
        <p14:creationId xmlns:p14="http://schemas.microsoft.com/office/powerpoint/2010/main" val="112969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A1612E-6C9A-D846-A6CA-D0FF3AEA97CF}" type="slidenum">
              <a:rPr lang="en-GR" smtClean="0"/>
              <a:t>10</a:t>
            </a:fld>
            <a:endParaRPr lang="en-GR"/>
          </a:p>
        </p:txBody>
      </p:sp>
    </p:spTree>
    <p:extLst>
      <p:ext uri="{BB962C8B-B14F-4D97-AF65-F5344CB8AC3E}">
        <p14:creationId xmlns:p14="http://schemas.microsoft.com/office/powerpoint/2010/main" val="50312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A1612E-6C9A-D846-A6CA-D0FF3AEA97CF}" type="slidenum">
              <a:rPr lang="en-GR" smtClean="0"/>
              <a:t>12</a:t>
            </a:fld>
            <a:endParaRPr lang="en-GR"/>
          </a:p>
        </p:txBody>
      </p:sp>
    </p:spTree>
    <p:extLst>
      <p:ext uri="{BB962C8B-B14F-4D97-AF65-F5344CB8AC3E}">
        <p14:creationId xmlns:p14="http://schemas.microsoft.com/office/powerpoint/2010/main" val="253658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4A1612E-6C9A-D846-A6CA-D0FF3AEA97CF}" type="slidenum">
              <a:rPr lang="en-GR" smtClean="0"/>
              <a:t>14</a:t>
            </a:fld>
            <a:endParaRPr lang="en-GR"/>
          </a:p>
        </p:txBody>
      </p:sp>
    </p:spTree>
    <p:extLst>
      <p:ext uri="{BB962C8B-B14F-4D97-AF65-F5344CB8AC3E}">
        <p14:creationId xmlns:p14="http://schemas.microsoft.com/office/powerpoint/2010/main" val="5929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3A3A3A"/>
                </a:solidFill>
                <a:latin typeface="Open Sans Light" pitchFamily="2" charset="0"/>
                <a:ea typeface="Open Sans Light" pitchFamily="2" charset="0"/>
                <a:cs typeface="Open Sans Light" pitchFamily="2" charset="0"/>
              </a:rPr>
              <a:t>HERE IS A BRIEF SUMMARY OF THOSE TWO SLIDES ON </a:t>
            </a:r>
            <a:r>
              <a:rPr lang="en-GB" sz="1200" b="1" dirty="0">
                <a:solidFill>
                  <a:srgbClr val="3A3A3A"/>
                </a:solidFill>
                <a:latin typeface="Open Sans Light" pitchFamily="2" charset="0"/>
                <a:ea typeface="Open Sans Light" pitchFamily="2" charset="0"/>
                <a:cs typeface="Open Sans Light" pitchFamily="2" charset="0"/>
              </a:rPr>
              <a:t>SWOT </a:t>
            </a:r>
            <a:r>
              <a:rPr lang="en-GB" sz="1200" b="0" dirty="0">
                <a:solidFill>
                  <a:srgbClr val="3A3A3A"/>
                </a:solidFill>
                <a:latin typeface="Open Sans Light" pitchFamily="2" charset="0"/>
                <a:ea typeface="Open Sans Light" pitchFamily="2" charset="0"/>
                <a:cs typeface="Open Sans Light" pitchFamily="2" charset="0"/>
              </a:rPr>
              <a:t>and </a:t>
            </a:r>
            <a:r>
              <a:rPr lang="en-GB" sz="1200" b="1" dirty="0">
                <a:solidFill>
                  <a:srgbClr val="3A3A3A"/>
                </a:solidFill>
                <a:latin typeface="Open Sans Light" pitchFamily="2" charset="0"/>
                <a:ea typeface="Open Sans Light" pitchFamily="2" charset="0"/>
                <a:cs typeface="Open Sans Light" pitchFamily="2" charset="0"/>
              </a:rPr>
              <a:t>PESTLE:</a:t>
            </a:r>
            <a:br>
              <a:rPr lang="en-GB" sz="1200" b="1" dirty="0">
                <a:solidFill>
                  <a:srgbClr val="3A3A3A"/>
                </a:solidFill>
                <a:latin typeface="Open Sans Light" pitchFamily="2" charset="0"/>
                <a:ea typeface="Open Sans Light" pitchFamily="2" charset="0"/>
                <a:cs typeface="Open Sans Light" pitchFamily="2" charset="0"/>
              </a:rPr>
            </a:br>
            <a:endParaRPr lang="en-GB" sz="1200" dirty="0">
              <a:solidFill>
                <a:srgbClr val="3A3A3A"/>
              </a:solidFill>
              <a:latin typeface="Open Sans Light" pitchFamily="2" charset="0"/>
              <a:ea typeface="Open Sans Light" pitchFamily="2" charset="0"/>
              <a:cs typeface="Open Sans Light" pitchFamily="2" charset="0"/>
            </a:endParaRPr>
          </a:p>
          <a:p>
            <a:r>
              <a:rPr lang="en-GB" sz="1200" dirty="0">
                <a:solidFill>
                  <a:srgbClr val="3A3A3A"/>
                </a:solidFill>
                <a:latin typeface="Open Sans Light" pitchFamily="2" charset="0"/>
                <a:ea typeface="Open Sans Light" pitchFamily="2" charset="0"/>
                <a:cs typeface="Open Sans Light" pitchFamily="2" charset="0"/>
              </a:rPr>
              <a:t>To guarantee efficient exploitation and the market uptake of the project, a </a:t>
            </a:r>
            <a:r>
              <a:rPr lang="en-GB" sz="1200" b="1" dirty="0">
                <a:solidFill>
                  <a:srgbClr val="3A3A3A"/>
                </a:solidFill>
                <a:latin typeface="Open Sans Light" pitchFamily="2" charset="0"/>
                <a:ea typeface="Open Sans Light" pitchFamily="2" charset="0"/>
                <a:cs typeface="Open Sans Light" pitchFamily="2" charset="0"/>
              </a:rPr>
              <a:t>PESTLE</a:t>
            </a:r>
            <a:r>
              <a:rPr lang="en-GB" sz="1200" dirty="0">
                <a:solidFill>
                  <a:srgbClr val="3A3A3A"/>
                </a:solidFill>
                <a:latin typeface="Open Sans Light" pitchFamily="2" charset="0"/>
                <a:ea typeface="Open Sans Light" pitchFamily="2" charset="0"/>
                <a:cs typeface="Open Sans Light" pitchFamily="2" charset="0"/>
              </a:rPr>
              <a:t> (Political, Economic, Social, Technological, Legal, Environmental) and </a:t>
            </a:r>
            <a:r>
              <a:rPr lang="en-GB" sz="1200" b="1" dirty="0">
                <a:solidFill>
                  <a:srgbClr val="3A3A3A"/>
                </a:solidFill>
                <a:latin typeface="Open Sans Light" pitchFamily="2" charset="0"/>
                <a:ea typeface="Open Sans Light" pitchFamily="2" charset="0"/>
                <a:cs typeface="Open Sans Light" pitchFamily="2" charset="0"/>
              </a:rPr>
              <a:t>SWOT</a:t>
            </a:r>
            <a:r>
              <a:rPr lang="en-GB" sz="1200" dirty="0">
                <a:solidFill>
                  <a:srgbClr val="3A3A3A"/>
                </a:solidFill>
                <a:latin typeface="Open Sans Light" pitchFamily="2" charset="0"/>
                <a:ea typeface="Open Sans Light" pitchFamily="2" charset="0"/>
                <a:cs typeface="Open Sans Light" pitchFamily="2" charset="0"/>
              </a:rPr>
              <a:t> (Strengths, Weaknesses, Opportunities, Threats) analyses have been conducted. While the PESTLE examines the macro external factors, the SWOT analysis considers both internal and external factors.</a:t>
            </a:r>
          </a:p>
          <a:p>
            <a:pPr>
              <a:lnSpc>
                <a:spcPct val="150000"/>
              </a:lnSpc>
            </a:pPr>
            <a:r>
              <a:rPr lang="en-GB" sz="1200" dirty="0">
                <a:solidFill>
                  <a:srgbClr val="3A3A3A"/>
                </a:solidFill>
                <a:latin typeface="Open Sans Light" pitchFamily="2" charset="0"/>
                <a:ea typeface="Open Sans Light" pitchFamily="2" charset="0"/>
                <a:cs typeface="Open Sans Light" pitchFamily="2" charset="0"/>
              </a:rPr>
              <a:t>BIO-SUSHY benefits from conducive political and legal environments for bio-based coatings, complemented by strengths in </a:t>
            </a:r>
            <a:r>
              <a:rPr lang="en-GB" sz="1200" b="1" dirty="0">
                <a:solidFill>
                  <a:srgbClr val="3A3A3A"/>
                </a:solidFill>
                <a:latin typeface="Open Sans Light" pitchFamily="2" charset="0"/>
                <a:ea typeface="Open Sans Light" pitchFamily="2" charset="0"/>
                <a:cs typeface="Open Sans Light" pitchFamily="2" charset="0"/>
              </a:rPr>
              <a:t>innovative material development </a:t>
            </a:r>
            <a:r>
              <a:rPr lang="en-GB" sz="1200" dirty="0">
                <a:solidFill>
                  <a:srgbClr val="3A3A3A"/>
                </a:solidFill>
                <a:latin typeface="Open Sans Light" pitchFamily="2" charset="0"/>
                <a:ea typeface="Open Sans Light" pitchFamily="2" charset="0"/>
                <a:cs typeface="Open Sans Light" pitchFamily="2" charset="0"/>
              </a:rPr>
              <a:t>and </a:t>
            </a:r>
            <a:r>
              <a:rPr lang="en-GB" sz="1200" b="1" dirty="0">
                <a:solidFill>
                  <a:srgbClr val="3A3A3A"/>
                </a:solidFill>
                <a:latin typeface="Open Sans Light" pitchFamily="2" charset="0"/>
                <a:ea typeface="Open Sans Light" pitchFamily="2" charset="0"/>
                <a:cs typeface="Open Sans Light" pitchFamily="2" charset="0"/>
              </a:rPr>
              <a:t>market demand alignment</a:t>
            </a:r>
            <a:r>
              <a:rPr lang="en-GB" sz="1200" dirty="0">
                <a:solidFill>
                  <a:srgbClr val="3A3A3A"/>
                </a:solidFill>
                <a:latin typeface="Open Sans Light" pitchFamily="2" charset="0"/>
                <a:ea typeface="Open Sans Light" pitchFamily="2" charset="0"/>
                <a:cs typeface="Open Sans Light" pitchFamily="2" charset="0"/>
              </a:rPr>
              <a:t>. Nevertheless, the project confronts challenges in maintaining </a:t>
            </a:r>
            <a:r>
              <a:rPr lang="en-GB" sz="1200" b="1" dirty="0">
                <a:solidFill>
                  <a:srgbClr val="3A3A3A"/>
                </a:solidFill>
                <a:latin typeface="Open Sans Light" pitchFamily="2" charset="0"/>
                <a:ea typeface="Open Sans Light" pitchFamily="2" charset="0"/>
                <a:cs typeface="Open Sans Light" pitchFamily="2" charset="0"/>
              </a:rPr>
              <a:t>price competitiveness </a:t>
            </a:r>
            <a:r>
              <a:rPr lang="en-GB" sz="1200" dirty="0">
                <a:solidFill>
                  <a:srgbClr val="3A3A3A"/>
                </a:solidFill>
                <a:latin typeface="Open Sans Light" pitchFamily="2" charset="0"/>
                <a:ea typeface="Open Sans Light" pitchFamily="2" charset="0"/>
                <a:cs typeface="Open Sans Light" pitchFamily="2" charset="0"/>
              </a:rPr>
              <a:t>and navigating </a:t>
            </a:r>
            <a:r>
              <a:rPr lang="en-GB" sz="1200" b="1" dirty="0">
                <a:solidFill>
                  <a:srgbClr val="3A3A3A"/>
                </a:solidFill>
                <a:latin typeface="Open Sans Light" pitchFamily="2" charset="0"/>
                <a:ea typeface="Open Sans Light" pitchFamily="2" charset="0"/>
                <a:cs typeface="Open Sans Light" pitchFamily="2" charset="0"/>
              </a:rPr>
              <a:t>regulatory complexities</a:t>
            </a:r>
            <a:r>
              <a:rPr lang="en-GB" sz="1200" dirty="0">
                <a:solidFill>
                  <a:srgbClr val="3A3A3A"/>
                </a:solidFill>
                <a:latin typeface="Open Sans Light" pitchFamily="2" charset="0"/>
                <a:ea typeface="Open Sans Light" pitchFamily="2" charset="0"/>
                <a:cs typeface="Open Sans Light" pitchFamily="2" charset="0"/>
              </a:rPr>
              <a:t>. These obstacles are being tackled through strategic planning and rigorous technical validations in three industries: textile, food tray packaging, and glass cosmetic packaging.</a:t>
            </a:r>
          </a:p>
          <a:p>
            <a:pPr>
              <a:lnSpc>
                <a:spcPct val="150000"/>
              </a:lnSpc>
            </a:pPr>
            <a:endParaRPr lang="en-GB" sz="1200" dirty="0">
              <a:solidFill>
                <a:srgbClr val="3A3A3A"/>
              </a:solidFill>
              <a:latin typeface="Open Sans Light" pitchFamily="2" charset="0"/>
              <a:ea typeface="Open Sans Light" pitchFamily="2" charset="0"/>
              <a:cs typeface="Open Sans Light" pitchFamily="2" charset="0"/>
            </a:endParaRPr>
          </a:p>
          <a:p>
            <a:endParaRPr lang="en-DE" dirty="0"/>
          </a:p>
        </p:txBody>
      </p:sp>
      <p:sp>
        <p:nvSpPr>
          <p:cNvPr id="4" name="Slide Number Placeholder 3"/>
          <p:cNvSpPr>
            <a:spLocks noGrp="1"/>
          </p:cNvSpPr>
          <p:nvPr>
            <p:ph type="sldNum" sz="quarter" idx="5"/>
          </p:nvPr>
        </p:nvSpPr>
        <p:spPr/>
        <p:txBody>
          <a:bodyPr/>
          <a:lstStyle/>
          <a:p>
            <a:fld id="{64A1612E-6C9A-D846-A6CA-D0FF3AEA97CF}" type="slidenum">
              <a:rPr lang="en-GR" smtClean="0"/>
              <a:t>16</a:t>
            </a:fld>
            <a:endParaRPr lang="en-GR"/>
          </a:p>
        </p:txBody>
      </p:sp>
    </p:spTree>
    <p:extLst>
      <p:ext uri="{BB962C8B-B14F-4D97-AF65-F5344CB8AC3E}">
        <p14:creationId xmlns:p14="http://schemas.microsoft.com/office/powerpoint/2010/main" val="146825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spTree>
    <p:extLst>
      <p:ext uri="{BB962C8B-B14F-4D97-AF65-F5344CB8AC3E}">
        <p14:creationId xmlns:p14="http://schemas.microsoft.com/office/powerpoint/2010/main" val="13142569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6" name="Picture 5" descr="A close up of water drops&#10;&#10;Description automatically generated with low confidence">
            <a:extLst>
              <a:ext uri="{FF2B5EF4-FFF2-40B4-BE49-F238E27FC236}">
                <a16:creationId xmlns:a16="http://schemas.microsoft.com/office/drawing/2014/main" id="{8E691780-FBE0-D4B6-C76C-AA5950387C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5955519"/>
          </a:xfrm>
          <a:prstGeom prst="rect">
            <a:avLst/>
          </a:prstGeom>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pic>
        <p:nvPicPr>
          <p:cNvPr id="5" name="Picture 4">
            <a:extLst>
              <a:ext uri="{FF2B5EF4-FFF2-40B4-BE49-F238E27FC236}">
                <a16:creationId xmlns:a16="http://schemas.microsoft.com/office/drawing/2014/main" id="{FFC98915-403C-56DD-6EEE-196857177F6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64031" y="435945"/>
            <a:ext cx="2240877" cy="1432213"/>
          </a:xfrm>
          <a:prstGeom prst="rect">
            <a:avLst/>
          </a:prstGeom>
        </p:spPr>
      </p:pic>
      <p:pic>
        <p:nvPicPr>
          <p:cNvPr id="2" name="Picture 1" descr="Shape&#10;&#10;Description automatically generated">
            <a:extLst>
              <a:ext uri="{FF2B5EF4-FFF2-40B4-BE49-F238E27FC236}">
                <a16:creationId xmlns:a16="http://schemas.microsoft.com/office/drawing/2014/main" id="{5D7ED2DB-EAF3-C2B9-40BD-531A65048B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3" name="TextBox 2">
            <a:extLst>
              <a:ext uri="{FF2B5EF4-FFF2-40B4-BE49-F238E27FC236}">
                <a16:creationId xmlns:a16="http://schemas.microsoft.com/office/drawing/2014/main" id="{C764C9BC-7A48-2651-DC6A-7AF3E547EB45}"/>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Tree>
    <p:extLst>
      <p:ext uri="{BB962C8B-B14F-4D97-AF65-F5344CB8AC3E}">
        <p14:creationId xmlns:p14="http://schemas.microsoft.com/office/powerpoint/2010/main" val="4370249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alpha val="52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6C9368-3521-329B-AF9F-D1521B1304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7582"/>
            <a:ext cx="12192001" cy="6300000"/>
          </a:xfrm>
          <a:prstGeom prst="rect">
            <a:avLst/>
          </a:prstGeom>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sp>
        <p:nvSpPr>
          <p:cNvPr id="5" name="TextBox 4">
            <a:extLst>
              <a:ext uri="{FF2B5EF4-FFF2-40B4-BE49-F238E27FC236}">
                <a16:creationId xmlns:a16="http://schemas.microsoft.com/office/drawing/2014/main" id="{8A4D4CEC-4DCF-C873-661F-4108CAB48984}"/>
              </a:ext>
            </a:extLst>
          </p:cNvPr>
          <p:cNvSpPr txBox="1"/>
          <p:nvPr userDrawn="1"/>
        </p:nvSpPr>
        <p:spPr>
          <a:xfrm>
            <a:off x="7886700" y="-774700"/>
            <a:ext cx="184731" cy="369332"/>
          </a:xfrm>
          <a:prstGeom prst="rect">
            <a:avLst/>
          </a:prstGeom>
          <a:noFill/>
        </p:spPr>
        <p:txBody>
          <a:bodyPr wrap="none" rtlCol="0">
            <a:spAutoFit/>
          </a:bodyPr>
          <a:lstStyle/>
          <a:p>
            <a:endParaRPr lang="en-GR" b="0" i="0" dirty="0">
              <a:latin typeface="Open Sans" panose="020B0606030504020204" pitchFamily="34" charset="0"/>
            </a:endParaRPr>
          </a:p>
        </p:txBody>
      </p:sp>
      <p:pic>
        <p:nvPicPr>
          <p:cNvPr id="2" name="Picture 1">
            <a:extLst>
              <a:ext uri="{FF2B5EF4-FFF2-40B4-BE49-F238E27FC236}">
                <a16:creationId xmlns:a16="http://schemas.microsoft.com/office/drawing/2014/main" id="{F0A08EFB-CE3A-3CF2-C2D2-C8C11489B1E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527514" y="341802"/>
            <a:ext cx="2367833" cy="1513354"/>
          </a:xfrm>
          <a:prstGeom prst="rect">
            <a:avLst/>
          </a:prstGeom>
        </p:spPr>
      </p:pic>
      <p:pic>
        <p:nvPicPr>
          <p:cNvPr id="9" name="Picture 8" descr="Shape&#10;&#10;Description automatically generated">
            <a:extLst>
              <a:ext uri="{FF2B5EF4-FFF2-40B4-BE49-F238E27FC236}">
                <a16:creationId xmlns:a16="http://schemas.microsoft.com/office/drawing/2014/main" id="{77DE6CFA-AB83-1850-ADC6-D5B63270F0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10" name="TextBox 9">
            <a:extLst>
              <a:ext uri="{FF2B5EF4-FFF2-40B4-BE49-F238E27FC236}">
                <a16:creationId xmlns:a16="http://schemas.microsoft.com/office/drawing/2014/main" id="{33F29DDB-91DA-4E06-C6C7-3FE2EEE68503}"/>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
        <p:nvSpPr>
          <p:cNvPr id="11" name="Round Single Corner of Rectangle 3">
            <a:extLst>
              <a:ext uri="{FF2B5EF4-FFF2-40B4-BE49-F238E27FC236}">
                <a16:creationId xmlns:a16="http://schemas.microsoft.com/office/drawing/2014/main" id="{6AB10B2E-CF8E-047F-5CC4-85EF77E781C3}"/>
              </a:ext>
            </a:extLst>
          </p:cNvPr>
          <p:cNvSpPr/>
          <p:nvPr userDrawn="1"/>
        </p:nvSpPr>
        <p:spPr>
          <a:xfrm rot="16200000">
            <a:off x="11693387" y="6395079"/>
            <a:ext cx="302071" cy="302071"/>
          </a:xfrm>
          <a:prstGeom prst="round1Rect">
            <a:avLst/>
          </a:prstGeom>
          <a:solidFill>
            <a:srgbClr val="57B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b="0" i="0" dirty="0">
              <a:latin typeface="Open Sans" panose="020B0606030504020204" pitchFamily="34" charset="0"/>
            </a:endParaRPr>
          </a:p>
        </p:txBody>
      </p:sp>
    </p:spTree>
    <p:extLst>
      <p:ext uri="{BB962C8B-B14F-4D97-AF65-F5344CB8AC3E}">
        <p14:creationId xmlns:p14="http://schemas.microsoft.com/office/powerpoint/2010/main" val="1877481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alpha val="52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6C9368-3521-329B-AF9F-D1521B1304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87582"/>
            <a:ext cx="12192002" cy="6300000"/>
          </a:xfrm>
          <a:prstGeom prst="rect">
            <a:avLst/>
          </a:prstGeom>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sp>
        <p:nvSpPr>
          <p:cNvPr id="5" name="TextBox 4">
            <a:extLst>
              <a:ext uri="{FF2B5EF4-FFF2-40B4-BE49-F238E27FC236}">
                <a16:creationId xmlns:a16="http://schemas.microsoft.com/office/drawing/2014/main" id="{8A4D4CEC-4DCF-C873-661F-4108CAB48984}"/>
              </a:ext>
            </a:extLst>
          </p:cNvPr>
          <p:cNvSpPr txBox="1"/>
          <p:nvPr userDrawn="1"/>
        </p:nvSpPr>
        <p:spPr>
          <a:xfrm>
            <a:off x="7886700" y="-774700"/>
            <a:ext cx="184731" cy="369332"/>
          </a:xfrm>
          <a:prstGeom prst="rect">
            <a:avLst/>
          </a:prstGeom>
          <a:noFill/>
        </p:spPr>
        <p:txBody>
          <a:bodyPr wrap="none" rtlCol="0">
            <a:spAutoFit/>
          </a:bodyPr>
          <a:lstStyle/>
          <a:p>
            <a:endParaRPr lang="en-GR" b="0" i="0" dirty="0">
              <a:latin typeface="Open Sans" panose="020B0606030504020204" pitchFamily="34" charset="0"/>
            </a:endParaRPr>
          </a:p>
        </p:txBody>
      </p:sp>
      <p:pic>
        <p:nvPicPr>
          <p:cNvPr id="2" name="Picture 1">
            <a:extLst>
              <a:ext uri="{FF2B5EF4-FFF2-40B4-BE49-F238E27FC236}">
                <a16:creationId xmlns:a16="http://schemas.microsoft.com/office/drawing/2014/main" id="{F0A08EFB-CE3A-3CF2-C2D2-C8C11489B1E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527514" y="341802"/>
            <a:ext cx="2367833" cy="1513354"/>
          </a:xfrm>
          <a:prstGeom prst="rect">
            <a:avLst/>
          </a:prstGeom>
        </p:spPr>
      </p:pic>
      <p:pic>
        <p:nvPicPr>
          <p:cNvPr id="3" name="Picture 2" descr="Shape&#10;&#10;Description automatically generated">
            <a:extLst>
              <a:ext uri="{FF2B5EF4-FFF2-40B4-BE49-F238E27FC236}">
                <a16:creationId xmlns:a16="http://schemas.microsoft.com/office/drawing/2014/main" id="{4AE888E8-BD04-8523-C066-B6FD7B9577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9" name="TextBox 8">
            <a:extLst>
              <a:ext uri="{FF2B5EF4-FFF2-40B4-BE49-F238E27FC236}">
                <a16:creationId xmlns:a16="http://schemas.microsoft.com/office/drawing/2014/main" id="{6FB38121-06B4-6346-0F8F-6B040E5F6725}"/>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
        <p:nvSpPr>
          <p:cNvPr id="10" name="Round Single Corner of Rectangle 3">
            <a:extLst>
              <a:ext uri="{FF2B5EF4-FFF2-40B4-BE49-F238E27FC236}">
                <a16:creationId xmlns:a16="http://schemas.microsoft.com/office/drawing/2014/main" id="{A8F16E0D-1294-E7DF-5E6A-FDCF2BBBD0F9}"/>
              </a:ext>
            </a:extLst>
          </p:cNvPr>
          <p:cNvSpPr/>
          <p:nvPr userDrawn="1"/>
        </p:nvSpPr>
        <p:spPr>
          <a:xfrm rot="16200000">
            <a:off x="11693387" y="6395079"/>
            <a:ext cx="302071" cy="302071"/>
          </a:xfrm>
          <a:prstGeom prst="round1Rect">
            <a:avLst/>
          </a:prstGeom>
          <a:solidFill>
            <a:srgbClr val="57B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b="0" i="0" dirty="0">
              <a:latin typeface="Open Sans" panose="020B0606030504020204" pitchFamily="34" charset="0"/>
            </a:endParaRPr>
          </a:p>
        </p:txBody>
      </p:sp>
    </p:spTree>
    <p:extLst>
      <p:ext uri="{BB962C8B-B14F-4D97-AF65-F5344CB8AC3E}">
        <p14:creationId xmlns:p14="http://schemas.microsoft.com/office/powerpoint/2010/main" val="391046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alpha val="52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6C9368-3521-329B-AF9F-D1521B1304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7584"/>
            <a:ext cx="12192001" cy="6300000"/>
          </a:xfrm>
          <a:prstGeom prst="rect">
            <a:avLst/>
          </a:prstGeom>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sp>
        <p:nvSpPr>
          <p:cNvPr id="5" name="TextBox 4">
            <a:extLst>
              <a:ext uri="{FF2B5EF4-FFF2-40B4-BE49-F238E27FC236}">
                <a16:creationId xmlns:a16="http://schemas.microsoft.com/office/drawing/2014/main" id="{8A4D4CEC-4DCF-C873-661F-4108CAB48984}"/>
              </a:ext>
            </a:extLst>
          </p:cNvPr>
          <p:cNvSpPr txBox="1"/>
          <p:nvPr userDrawn="1"/>
        </p:nvSpPr>
        <p:spPr>
          <a:xfrm>
            <a:off x="7886700" y="-774700"/>
            <a:ext cx="184731" cy="369332"/>
          </a:xfrm>
          <a:prstGeom prst="rect">
            <a:avLst/>
          </a:prstGeom>
          <a:noFill/>
        </p:spPr>
        <p:txBody>
          <a:bodyPr wrap="none" rtlCol="0">
            <a:spAutoFit/>
          </a:bodyPr>
          <a:lstStyle/>
          <a:p>
            <a:endParaRPr lang="en-GR" b="0" i="0" dirty="0">
              <a:latin typeface="Open Sans" panose="020B0606030504020204" pitchFamily="34" charset="0"/>
            </a:endParaRPr>
          </a:p>
        </p:txBody>
      </p:sp>
      <p:pic>
        <p:nvPicPr>
          <p:cNvPr id="2" name="Picture 1">
            <a:extLst>
              <a:ext uri="{FF2B5EF4-FFF2-40B4-BE49-F238E27FC236}">
                <a16:creationId xmlns:a16="http://schemas.microsoft.com/office/drawing/2014/main" id="{F0A08EFB-CE3A-3CF2-C2D2-C8C11489B1E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527514" y="341802"/>
            <a:ext cx="2367833" cy="1513354"/>
          </a:xfrm>
          <a:prstGeom prst="rect">
            <a:avLst/>
          </a:prstGeom>
        </p:spPr>
      </p:pic>
      <p:pic>
        <p:nvPicPr>
          <p:cNvPr id="3" name="Picture 2" descr="Shape&#10;&#10;Description automatically generated">
            <a:extLst>
              <a:ext uri="{FF2B5EF4-FFF2-40B4-BE49-F238E27FC236}">
                <a16:creationId xmlns:a16="http://schemas.microsoft.com/office/drawing/2014/main" id="{F374C1C9-4829-B151-A4FA-C77B07AB614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9" name="TextBox 8">
            <a:extLst>
              <a:ext uri="{FF2B5EF4-FFF2-40B4-BE49-F238E27FC236}">
                <a16:creationId xmlns:a16="http://schemas.microsoft.com/office/drawing/2014/main" id="{CECE226B-5CB7-4159-CB1D-410CA7080B62}"/>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
        <p:nvSpPr>
          <p:cNvPr id="10" name="Round Single Corner of Rectangle 3">
            <a:extLst>
              <a:ext uri="{FF2B5EF4-FFF2-40B4-BE49-F238E27FC236}">
                <a16:creationId xmlns:a16="http://schemas.microsoft.com/office/drawing/2014/main" id="{2CFD7CC4-5A05-F02C-C47E-5897B677F8AC}"/>
              </a:ext>
            </a:extLst>
          </p:cNvPr>
          <p:cNvSpPr/>
          <p:nvPr userDrawn="1"/>
        </p:nvSpPr>
        <p:spPr>
          <a:xfrm rot="16200000">
            <a:off x="11693387" y="6395079"/>
            <a:ext cx="302071" cy="302071"/>
          </a:xfrm>
          <a:prstGeom prst="round1Rect">
            <a:avLst/>
          </a:prstGeom>
          <a:solidFill>
            <a:srgbClr val="57B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b="0" i="0" dirty="0">
              <a:latin typeface="Open Sans" panose="020B0606030504020204" pitchFamily="34" charset="0"/>
            </a:endParaRPr>
          </a:p>
        </p:txBody>
      </p:sp>
    </p:spTree>
    <p:extLst>
      <p:ext uri="{BB962C8B-B14F-4D97-AF65-F5344CB8AC3E}">
        <p14:creationId xmlns:p14="http://schemas.microsoft.com/office/powerpoint/2010/main" val="1269557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5_Custom Layout">
    <p:bg>
      <p:bgPr>
        <a:solidFill>
          <a:schemeClr val="bg1">
            <a:alpha val="52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6C9368-3521-329B-AF9F-D1521B1304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7582"/>
            <a:ext cx="12192000" cy="6003234"/>
          </a:xfrm>
          <a:prstGeom prst="rect">
            <a:avLst/>
          </a:prstGeom>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sp>
        <p:nvSpPr>
          <p:cNvPr id="5" name="TextBox 4">
            <a:extLst>
              <a:ext uri="{FF2B5EF4-FFF2-40B4-BE49-F238E27FC236}">
                <a16:creationId xmlns:a16="http://schemas.microsoft.com/office/drawing/2014/main" id="{8A4D4CEC-4DCF-C873-661F-4108CAB48984}"/>
              </a:ext>
            </a:extLst>
          </p:cNvPr>
          <p:cNvSpPr txBox="1"/>
          <p:nvPr userDrawn="1"/>
        </p:nvSpPr>
        <p:spPr>
          <a:xfrm>
            <a:off x="7886700" y="-774700"/>
            <a:ext cx="184731" cy="369332"/>
          </a:xfrm>
          <a:prstGeom prst="rect">
            <a:avLst/>
          </a:prstGeom>
          <a:noFill/>
        </p:spPr>
        <p:txBody>
          <a:bodyPr wrap="none" rtlCol="0">
            <a:spAutoFit/>
          </a:bodyPr>
          <a:lstStyle/>
          <a:p>
            <a:endParaRPr lang="en-GR" b="0" i="0" dirty="0">
              <a:latin typeface="Open Sans" panose="020B0606030504020204" pitchFamily="34" charset="0"/>
            </a:endParaRPr>
          </a:p>
        </p:txBody>
      </p:sp>
      <p:pic>
        <p:nvPicPr>
          <p:cNvPr id="2" name="Picture 1">
            <a:extLst>
              <a:ext uri="{FF2B5EF4-FFF2-40B4-BE49-F238E27FC236}">
                <a16:creationId xmlns:a16="http://schemas.microsoft.com/office/drawing/2014/main" id="{F0A08EFB-CE3A-3CF2-C2D2-C8C11489B1E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527514" y="341802"/>
            <a:ext cx="2367833" cy="1513354"/>
          </a:xfrm>
          <a:prstGeom prst="rect">
            <a:avLst/>
          </a:prstGeom>
        </p:spPr>
      </p:pic>
      <p:pic>
        <p:nvPicPr>
          <p:cNvPr id="3" name="Picture 2" descr="Shape&#10;&#10;Description automatically generated">
            <a:extLst>
              <a:ext uri="{FF2B5EF4-FFF2-40B4-BE49-F238E27FC236}">
                <a16:creationId xmlns:a16="http://schemas.microsoft.com/office/drawing/2014/main" id="{D23DC2E1-3927-8E6C-9AF1-71B0B14C49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9" name="TextBox 8">
            <a:extLst>
              <a:ext uri="{FF2B5EF4-FFF2-40B4-BE49-F238E27FC236}">
                <a16:creationId xmlns:a16="http://schemas.microsoft.com/office/drawing/2014/main" id="{4ADFA968-5E34-7589-1FEF-F9EED923E753}"/>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Tree>
    <p:extLst>
      <p:ext uri="{BB962C8B-B14F-4D97-AF65-F5344CB8AC3E}">
        <p14:creationId xmlns:p14="http://schemas.microsoft.com/office/powerpoint/2010/main" val="9832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BA560E-1D66-DB34-70A0-CD5BCE4D01F4}"/>
              </a:ext>
            </a:extLst>
          </p:cNvPr>
          <p:cNvPicPr>
            <a:picLocks noChangeAspect="1"/>
          </p:cNvPicPr>
          <p:nvPr userDrawn="1"/>
        </p:nvPicPr>
        <p:blipFill>
          <a:blip r:embed="rId2"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22724" y="-712"/>
            <a:ext cx="12214724" cy="6218634"/>
          </a:xfrm>
          <a:prstGeom prst="rect">
            <a:avLst/>
          </a:prstGeom>
          <a:noFill/>
        </p:spPr>
      </p:pic>
      <p:pic>
        <p:nvPicPr>
          <p:cNvPr id="3" name="Picture 2" descr="Diagram, background pattern&#10;&#10;Description automatically generated">
            <a:extLst>
              <a:ext uri="{FF2B5EF4-FFF2-40B4-BE49-F238E27FC236}">
                <a16:creationId xmlns:a16="http://schemas.microsoft.com/office/drawing/2014/main" id="{B81FB13F-36B3-0E43-29EB-B54387A11A50}"/>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rot="10800000">
            <a:off x="-22727" y="-1"/>
            <a:ext cx="5047081" cy="2245487"/>
          </a:xfrm>
          <a:prstGeom prst="rect">
            <a:avLst/>
          </a:prstGeom>
        </p:spPr>
      </p:pic>
      <p:pic>
        <p:nvPicPr>
          <p:cNvPr id="4" name="Picture 3" descr="Diagram, background pattern&#10;&#10;Description automatically generated">
            <a:extLst>
              <a:ext uri="{FF2B5EF4-FFF2-40B4-BE49-F238E27FC236}">
                <a16:creationId xmlns:a16="http://schemas.microsoft.com/office/drawing/2014/main" id="{08FB46EE-98B6-2679-3936-F952B6448369}"/>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rot="10800000">
            <a:off x="4519695" y="-1"/>
            <a:ext cx="5295900" cy="2245487"/>
          </a:xfrm>
          <a:prstGeom prst="rect">
            <a:avLst/>
          </a:prstGeom>
        </p:spPr>
      </p:pic>
      <p:pic>
        <p:nvPicPr>
          <p:cNvPr id="5" name="Picture 4" descr="Diagram, background pattern&#10;&#10;Description automatically generated">
            <a:extLst>
              <a:ext uri="{FF2B5EF4-FFF2-40B4-BE49-F238E27FC236}">
                <a16:creationId xmlns:a16="http://schemas.microsoft.com/office/drawing/2014/main" id="{8AF12883-021C-6F21-1F87-7407A4C715C0}"/>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rot="10800000">
            <a:off x="9330234" y="-9900"/>
            <a:ext cx="2861766" cy="2255386"/>
          </a:xfrm>
          <a:prstGeom prst="rect">
            <a:avLst/>
          </a:prstGeom>
        </p:spPr>
      </p:pic>
      <p:sp>
        <p:nvSpPr>
          <p:cNvPr id="6" name="TextBox 5">
            <a:extLst>
              <a:ext uri="{FF2B5EF4-FFF2-40B4-BE49-F238E27FC236}">
                <a16:creationId xmlns:a16="http://schemas.microsoft.com/office/drawing/2014/main" id="{266E0996-FA0D-E013-5362-71D6AABC5ECE}"/>
              </a:ext>
            </a:extLst>
          </p:cNvPr>
          <p:cNvSpPr txBox="1"/>
          <p:nvPr userDrawn="1"/>
        </p:nvSpPr>
        <p:spPr>
          <a:xfrm>
            <a:off x="-22226" y="1336145"/>
            <a:ext cx="8857120" cy="323165"/>
          </a:xfrm>
          <a:prstGeom prst="rect">
            <a:avLst/>
          </a:prstGeom>
          <a:solidFill>
            <a:srgbClr val="57BD83"/>
          </a:solidFill>
        </p:spPr>
        <p:txBody>
          <a:bodyPr wrap="square" rtlCol="0">
            <a:spAutoFit/>
          </a:bodyPr>
          <a:lstStyle/>
          <a:p>
            <a:pPr algn="ctr"/>
            <a:r>
              <a:rPr lang="en-US" sz="15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SUSTAINABLE SURFACE PROTECTION BY GLASS-LIKE HYBRID AND BIOMATERIALS COATINGS</a:t>
            </a:r>
            <a:endParaRPr lang="en-GR" sz="15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descr="Shape&#10;&#10;Description automatically generated">
            <a:extLst>
              <a:ext uri="{FF2B5EF4-FFF2-40B4-BE49-F238E27FC236}">
                <a16:creationId xmlns:a16="http://schemas.microsoft.com/office/drawing/2014/main" id="{0AC94EC3-2995-7CE6-356C-8A59BF47F5E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8" name="TextBox 7">
            <a:extLst>
              <a:ext uri="{FF2B5EF4-FFF2-40B4-BE49-F238E27FC236}">
                <a16:creationId xmlns:a16="http://schemas.microsoft.com/office/drawing/2014/main" id="{407D6810-0D37-37FC-4113-6A2F038BF85D}"/>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Tree>
    <p:extLst>
      <p:ext uri="{BB962C8B-B14F-4D97-AF65-F5344CB8AC3E}">
        <p14:creationId xmlns:p14="http://schemas.microsoft.com/office/powerpoint/2010/main" val="2644793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8B6276E4-5F3F-8B99-E22E-4BA10D03DF29}"/>
              </a:ext>
            </a:extLst>
          </p:cNvPr>
          <p:cNvCxnSpPr>
            <a:cxnSpLocks/>
          </p:cNvCxnSpPr>
          <p:nvPr userDrawn="1"/>
        </p:nvCxnSpPr>
        <p:spPr>
          <a:xfrm>
            <a:off x="601182" y="1985148"/>
            <a:ext cx="10989635" cy="5317"/>
          </a:xfrm>
          <a:prstGeom prst="line">
            <a:avLst/>
          </a:prstGeom>
          <a:ln w="38100">
            <a:prstDash val="sysDash"/>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35664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79"/>
            <a:ext cx="10980937" cy="5577902"/>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dirty="0">
              <a:latin typeface="Open Sans" panose="020B0606030504020204" pitchFamily="34" charset="0"/>
            </a:endParaRPr>
          </a:p>
        </p:txBody>
      </p:sp>
    </p:spTree>
    <p:extLst>
      <p:ext uri="{BB962C8B-B14F-4D97-AF65-F5344CB8AC3E}">
        <p14:creationId xmlns:p14="http://schemas.microsoft.com/office/powerpoint/2010/main" val="867166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descr="A picture containing colorful&#10;&#10;Description automatically generated">
            <a:extLst>
              <a:ext uri="{FF2B5EF4-FFF2-40B4-BE49-F238E27FC236}">
                <a16:creationId xmlns:a16="http://schemas.microsoft.com/office/drawing/2014/main" id="{9D56A4A2-6857-2B8A-39C3-A184D86B22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 y="1014151"/>
            <a:ext cx="12191994" cy="5112257"/>
          </a:xfrm>
          <a:prstGeom prst="rect">
            <a:avLst/>
          </a:prstGeom>
        </p:spPr>
      </p:pic>
      <p:sp>
        <p:nvSpPr>
          <p:cNvPr id="3" name="Rectangle 2">
            <a:extLst>
              <a:ext uri="{FF2B5EF4-FFF2-40B4-BE49-F238E27FC236}">
                <a16:creationId xmlns:a16="http://schemas.microsoft.com/office/drawing/2014/main" id="{AB2CAB8B-F65F-08FA-F19B-BA1790E20863}"/>
              </a:ext>
            </a:extLst>
          </p:cNvPr>
          <p:cNvSpPr/>
          <p:nvPr userDrawn="1"/>
        </p:nvSpPr>
        <p:spPr>
          <a:xfrm>
            <a:off x="-6" y="3695008"/>
            <a:ext cx="12192000" cy="857718"/>
          </a:xfrm>
          <a:prstGeom prst="rect">
            <a:avLst/>
          </a:prstGeom>
          <a:solidFill>
            <a:srgbClr val="9CFFD9"/>
          </a:solidFill>
          <a:ln>
            <a:noFill/>
          </a:ln>
          <a:effectLst>
            <a:outerShdw blurRad="50800" dist="38100" dir="16200000" rotWithShape="0">
              <a:prstClr val="black">
                <a:alpha val="40000"/>
              </a:prstClr>
            </a:outerShdw>
            <a:reflection blurRad="6350" stA="50000" endA="300" endPos="5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R" b="0" i="0" dirty="0">
              <a:latin typeface="Open Sans" panose="020B0606030504020204" pitchFamily="34" charset="0"/>
            </a:endParaRPr>
          </a:p>
        </p:txBody>
      </p:sp>
    </p:spTree>
    <p:extLst>
      <p:ext uri="{BB962C8B-B14F-4D97-AF65-F5344CB8AC3E}">
        <p14:creationId xmlns:p14="http://schemas.microsoft.com/office/powerpoint/2010/main" val="3670368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4552F-F875-52AA-5C7A-B63C2820DD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1080654"/>
            <a:ext cx="12191998" cy="5045755"/>
          </a:xfrm>
          <a:prstGeom prst="rect">
            <a:avLst/>
          </a:prstGeom>
        </p:spPr>
      </p:pic>
      <p:sp>
        <p:nvSpPr>
          <p:cNvPr id="10" name="Rectangle 9">
            <a:extLst>
              <a:ext uri="{FF2B5EF4-FFF2-40B4-BE49-F238E27FC236}">
                <a16:creationId xmlns:a16="http://schemas.microsoft.com/office/drawing/2014/main" id="{767E7076-B670-E986-4D21-8CF0FB4DED10}"/>
              </a:ext>
            </a:extLst>
          </p:cNvPr>
          <p:cNvSpPr/>
          <p:nvPr userDrawn="1"/>
        </p:nvSpPr>
        <p:spPr>
          <a:xfrm>
            <a:off x="0" y="4559638"/>
            <a:ext cx="12192000" cy="1026941"/>
          </a:xfrm>
          <a:prstGeom prst="rect">
            <a:avLst/>
          </a:prstGeom>
          <a:solidFill>
            <a:srgbClr val="57BD83"/>
          </a:solidFill>
          <a:ln>
            <a:noFill/>
          </a:ln>
          <a:effectLst>
            <a:outerShdw blurRad="50800" dist="38100" dir="16200000" rotWithShape="0">
              <a:prstClr val="black">
                <a:alpha val="40000"/>
              </a:prstClr>
            </a:outerShdw>
            <a:reflection blurRad="6350" stA="50000" endA="300" endPos="5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R" b="0" i="0" dirty="0">
              <a:latin typeface="Open Sans" panose="020B0606030504020204" pitchFamily="34" charset="0"/>
            </a:endParaRPr>
          </a:p>
        </p:txBody>
      </p:sp>
    </p:spTree>
    <p:extLst>
      <p:ext uri="{BB962C8B-B14F-4D97-AF65-F5344CB8AC3E}">
        <p14:creationId xmlns:p14="http://schemas.microsoft.com/office/powerpoint/2010/main" val="25909499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6" name="Picture 5" descr="A close up of water drops&#10;&#10;Description automatically generated with low confidence">
            <a:extLst>
              <a:ext uri="{FF2B5EF4-FFF2-40B4-BE49-F238E27FC236}">
                <a16:creationId xmlns:a16="http://schemas.microsoft.com/office/drawing/2014/main" id="{8E691780-FBE0-D4B6-C76C-AA5950387C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210300"/>
          </a:xfrm>
          <a:prstGeom prst="rect">
            <a:avLst/>
          </a:prstGeom>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pic>
        <p:nvPicPr>
          <p:cNvPr id="5" name="Picture 4">
            <a:extLst>
              <a:ext uri="{FF2B5EF4-FFF2-40B4-BE49-F238E27FC236}">
                <a16:creationId xmlns:a16="http://schemas.microsoft.com/office/drawing/2014/main" id="{FFC98915-403C-56DD-6EEE-196857177F6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64031" y="435945"/>
            <a:ext cx="2240877" cy="1432213"/>
          </a:xfrm>
          <a:prstGeom prst="rect">
            <a:avLst/>
          </a:prstGeom>
        </p:spPr>
      </p:pic>
      <p:pic>
        <p:nvPicPr>
          <p:cNvPr id="2" name="Picture 1" descr="Shape&#10;&#10;Description automatically generated">
            <a:extLst>
              <a:ext uri="{FF2B5EF4-FFF2-40B4-BE49-F238E27FC236}">
                <a16:creationId xmlns:a16="http://schemas.microsoft.com/office/drawing/2014/main" id="{FDA30526-D27F-16C3-187F-9C669F91E2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3" name="TextBox 2">
            <a:extLst>
              <a:ext uri="{FF2B5EF4-FFF2-40B4-BE49-F238E27FC236}">
                <a16:creationId xmlns:a16="http://schemas.microsoft.com/office/drawing/2014/main" id="{A892FE43-BB0D-2F68-08C6-EC39ABAD9EB7}"/>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Tree>
    <p:extLst>
      <p:ext uri="{BB962C8B-B14F-4D97-AF65-F5344CB8AC3E}">
        <p14:creationId xmlns:p14="http://schemas.microsoft.com/office/powerpoint/2010/main" val="2095123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1CC77A-BF67-C0BB-7D18-82CC3BB933A4}"/>
              </a:ext>
            </a:extLst>
          </p:cNvPr>
          <p:cNvCxnSpPr/>
          <p:nvPr userDrawn="1"/>
        </p:nvCxnSpPr>
        <p:spPr>
          <a:xfrm>
            <a:off x="0" y="795130"/>
            <a:ext cx="12192000" cy="0"/>
          </a:xfrm>
          <a:prstGeom prst="line">
            <a:avLst/>
          </a:prstGeom>
          <a:ln w="22225">
            <a:solidFill>
              <a:srgbClr val="57BD83">
                <a:alpha val="67654"/>
              </a:srgbClr>
            </a:solidFill>
          </a:ln>
        </p:spPr>
        <p:style>
          <a:lnRef idx="1">
            <a:schemeClr val="accent1"/>
          </a:lnRef>
          <a:fillRef idx="0">
            <a:schemeClr val="accent1"/>
          </a:fillRef>
          <a:effectRef idx="0">
            <a:schemeClr val="accent1"/>
          </a:effectRef>
          <a:fontRef idx="minor">
            <a:schemeClr val="tx1"/>
          </a:fontRef>
        </p:style>
      </p:cxnSp>
      <p:sp>
        <p:nvSpPr>
          <p:cNvPr id="2" name="Round Diagonal Corner of Rectangle 1">
            <a:extLst>
              <a:ext uri="{FF2B5EF4-FFF2-40B4-BE49-F238E27FC236}">
                <a16:creationId xmlns:a16="http://schemas.microsoft.com/office/drawing/2014/main" id="{207DABA5-9ECA-D680-374A-E098449BF470}"/>
              </a:ext>
            </a:extLst>
          </p:cNvPr>
          <p:cNvSpPr/>
          <p:nvPr userDrawn="1"/>
        </p:nvSpPr>
        <p:spPr>
          <a:xfrm flipH="1">
            <a:off x="6429981" y="1310268"/>
            <a:ext cx="5292000" cy="4572000"/>
          </a:xfrm>
          <a:prstGeom prst="round2DiagRect">
            <a:avLst/>
          </a:prstGeom>
          <a:blipFill dpi="0" rotWithShape="1">
            <a:blip r:embed="rId2" cstate="email">
              <a:extLst>
                <a:ext uri="{28A0092B-C50C-407E-A947-70E740481C1C}">
                  <a14:useLocalDpi xmlns:a14="http://schemas.microsoft.com/office/drawing/2010/main"/>
                </a:ext>
              </a:extLst>
            </a:blip>
            <a:srcRect/>
            <a:tile tx="-1847850" ty="0" sx="55000" sy="55000" flip="x" algn="tl"/>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653466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Round Diagonal Corner of Rectangle 3">
            <a:extLst>
              <a:ext uri="{FF2B5EF4-FFF2-40B4-BE49-F238E27FC236}">
                <a16:creationId xmlns:a16="http://schemas.microsoft.com/office/drawing/2014/main" id="{CFACDF08-6343-5DBE-35F0-3EFE3997A282}"/>
              </a:ext>
            </a:extLst>
          </p:cNvPr>
          <p:cNvSpPr/>
          <p:nvPr userDrawn="1"/>
        </p:nvSpPr>
        <p:spPr>
          <a:xfrm flipH="1">
            <a:off x="393104" y="1427356"/>
            <a:ext cx="5292000" cy="4572000"/>
          </a:xfrm>
          <a:prstGeom prst="round2Diag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435346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alpha val="52000"/>
          </a:schemeClr>
        </a:solidFill>
        <a:effectLst/>
      </p:bgPr>
    </p:bg>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E36C9368-3521-329B-AF9F-D1521B1304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7582"/>
            <a:ext cx="12192000" cy="6003234"/>
          </a:xfrm>
          <a:prstGeom prst="rect">
            <a:avLst/>
          </a:prstGeom>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pic>
        <p:nvPicPr>
          <p:cNvPr id="7" name="Picture 6" descr="Shape&#10;&#10;Description automatically generated">
            <a:extLst>
              <a:ext uri="{FF2B5EF4-FFF2-40B4-BE49-F238E27FC236}">
                <a16:creationId xmlns:a16="http://schemas.microsoft.com/office/drawing/2014/main" id="{2745906F-854D-BD62-B381-6EA31FE8A8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6542" y="6219663"/>
            <a:ext cx="534978" cy="565768"/>
          </a:xfrm>
          <a:prstGeom prst="rect">
            <a:avLst/>
          </a:prstGeom>
        </p:spPr>
      </p:pic>
      <p:sp>
        <p:nvSpPr>
          <p:cNvPr id="8" name="TextBox 7">
            <a:extLst>
              <a:ext uri="{FF2B5EF4-FFF2-40B4-BE49-F238E27FC236}">
                <a16:creationId xmlns:a16="http://schemas.microsoft.com/office/drawing/2014/main" id="{869E89D2-1E06-2B44-95F8-705BECA58319}"/>
              </a:ext>
            </a:extLst>
          </p:cNvPr>
          <p:cNvSpPr txBox="1"/>
          <p:nvPr userDrawn="1"/>
        </p:nvSpPr>
        <p:spPr>
          <a:xfrm>
            <a:off x="851290" y="6248827"/>
            <a:ext cx="10583626" cy="430887"/>
          </a:xfrm>
          <a:prstGeom prst="rect">
            <a:avLst/>
          </a:prstGeom>
          <a:noFill/>
        </p:spPr>
        <p:txBody>
          <a:bodyPr wrap="square" rtlCol="0" anchor="ctr">
            <a:spAutoFit/>
          </a:bodyPr>
          <a:lstStyle/>
          <a:p>
            <a:r>
              <a:rPr lang="en-ID" sz="105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Neither the European Union nor the granting authority can be held responsible for them.</a:t>
            </a:r>
          </a:p>
        </p:txBody>
      </p:sp>
      <p:sp>
        <p:nvSpPr>
          <p:cNvPr id="5" name="TextBox 4">
            <a:extLst>
              <a:ext uri="{FF2B5EF4-FFF2-40B4-BE49-F238E27FC236}">
                <a16:creationId xmlns:a16="http://schemas.microsoft.com/office/drawing/2014/main" id="{8A4D4CEC-4DCF-C873-661F-4108CAB48984}"/>
              </a:ext>
            </a:extLst>
          </p:cNvPr>
          <p:cNvSpPr txBox="1"/>
          <p:nvPr userDrawn="1"/>
        </p:nvSpPr>
        <p:spPr>
          <a:xfrm>
            <a:off x="7886700" y="-774700"/>
            <a:ext cx="184731" cy="369332"/>
          </a:xfrm>
          <a:prstGeom prst="rect">
            <a:avLst/>
          </a:prstGeom>
          <a:noFill/>
        </p:spPr>
        <p:txBody>
          <a:bodyPr wrap="none" rtlCol="0">
            <a:spAutoFit/>
          </a:bodyPr>
          <a:lstStyle/>
          <a:p>
            <a:endParaRPr lang="en-GR" b="0" i="0" dirty="0">
              <a:latin typeface="Open Sans" panose="020B0606030504020204" pitchFamily="34" charset="0"/>
            </a:endParaRPr>
          </a:p>
        </p:txBody>
      </p:sp>
      <p:pic>
        <p:nvPicPr>
          <p:cNvPr id="2" name="Picture 1">
            <a:extLst>
              <a:ext uri="{FF2B5EF4-FFF2-40B4-BE49-F238E27FC236}">
                <a16:creationId xmlns:a16="http://schemas.microsoft.com/office/drawing/2014/main" id="{F0A08EFB-CE3A-3CF2-C2D2-C8C11489B1E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527514" y="341802"/>
            <a:ext cx="2367833" cy="1513354"/>
          </a:xfrm>
          <a:prstGeom prst="rect">
            <a:avLst/>
          </a:prstGeom>
        </p:spPr>
      </p:pic>
    </p:spTree>
    <p:extLst>
      <p:ext uri="{BB962C8B-B14F-4D97-AF65-F5344CB8AC3E}">
        <p14:creationId xmlns:p14="http://schemas.microsoft.com/office/powerpoint/2010/main" val="37335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BA560E-1D66-DB34-70A0-CD5BCE4D01F4}"/>
              </a:ext>
            </a:extLst>
          </p:cNvPr>
          <p:cNvPicPr>
            <a:picLocks noChangeAspect="1"/>
          </p:cNvPicPr>
          <p:nvPr userDrawn="1"/>
        </p:nvPicPr>
        <p:blipFill>
          <a:blip r:embed="rId2"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22724" y="-712"/>
            <a:ext cx="12214724" cy="6218634"/>
          </a:xfrm>
          <a:prstGeom prst="rect">
            <a:avLst/>
          </a:prstGeom>
          <a:noFill/>
        </p:spPr>
      </p:pic>
      <p:sp>
        <p:nvSpPr>
          <p:cNvPr id="15" name="TextBox 14">
            <a:extLst>
              <a:ext uri="{FF2B5EF4-FFF2-40B4-BE49-F238E27FC236}">
                <a16:creationId xmlns:a16="http://schemas.microsoft.com/office/drawing/2014/main" id="{1D7AC022-764B-8486-6E94-E6A65547A59D}"/>
              </a:ext>
            </a:extLst>
          </p:cNvPr>
          <p:cNvSpPr txBox="1"/>
          <p:nvPr userDrawn="1"/>
        </p:nvSpPr>
        <p:spPr>
          <a:xfrm>
            <a:off x="933042" y="6256382"/>
            <a:ext cx="8182623" cy="507831"/>
          </a:xfrm>
          <a:prstGeom prst="rect">
            <a:avLst/>
          </a:prstGeom>
          <a:noFill/>
        </p:spPr>
        <p:txBody>
          <a:bodyPr wrap="square" rtlCol="0">
            <a:spAutoFit/>
          </a:bodyPr>
          <a:lstStyle/>
          <a:p>
            <a:r>
              <a:rPr lang="en-ID" sz="9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9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9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a:t>
            </a:r>
            <a:br>
              <a:rPr lang="en-ID" sz="9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br>
            <a:r>
              <a:rPr lang="en-ID" sz="9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Horizon’s Europe GA number: 101091464</a:t>
            </a:r>
          </a:p>
        </p:txBody>
      </p:sp>
      <p:pic>
        <p:nvPicPr>
          <p:cNvPr id="3" name="Picture 2" descr="Diagram, background pattern&#10;&#10;Description automatically generated">
            <a:extLst>
              <a:ext uri="{FF2B5EF4-FFF2-40B4-BE49-F238E27FC236}">
                <a16:creationId xmlns:a16="http://schemas.microsoft.com/office/drawing/2014/main" id="{B81FB13F-36B3-0E43-29EB-B54387A11A50}"/>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rot="10800000">
            <a:off x="-22727" y="-1"/>
            <a:ext cx="5047081" cy="2245487"/>
          </a:xfrm>
          <a:prstGeom prst="rect">
            <a:avLst/>
          </a:prstGeom>
        </p:spPr>
      </p:pic>
      <p:pic>
        <p:nvPicPr>
          <p:cNvPr id="4" name="Picture 3" descr="Diagram, background pattern&#10;&#10;Description automatically generated">
            <a:extLst>
              <a:ext uri="{FF2B5EF4-FFF2-40B4-BE49-F238E27FC236}">
                <a16:creationId xmlns:a16="http://schemas.microsoft.com/office/drawing/2014/main" id="{08FB46EE-98B6-2679-3936-F952B6448369}"/>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rot="10800000">
            <a:off x="4519695" y="-1"/>
            <a:ext cx="5295900" cy="2245487"/>
          </a:xfrm>
          <a:prstGeom prst="rect">
            <a:avLst/>
          </a:prstGeom>
        </p:spPr>
      </p:pic>
      <p:pic>
        <p:nvPicPr>
          <p:cNvPr id="5" name="Picture 4" descr="Diagram, background pattern&#10;&#10;Description automatically generated">
            <a:extLst>
              <a:ext uri="{FF2B5EF4-FFF2-40B4-BE49-F238E27FC236}">
                <a16:creationId xmlns:a16="http://schemas.microsoft.com/office/drawing/2014/main" id="{8AF12883-021C-6F21-1F87-7407A4C715C0}"/>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rot="10800000">
            <a:off x="9330234" y="-9900"/>
            <a:ext cx="2861766" cy="2255386"/>
          </a:xfrm>
          <a:prstGeom prst="rect">
            <a:avLst/>
          </a:prstGeom>
        </p:spPr>
      </p:pic>
      <p:pic>
        <p:nvPicPr>
          <p:cNvPr id="2" name="Picture 1" descr="Shape&#10;&#10;Description automatically generated">
            <a:extLst>
              <a:ext uri="{FF2B5EF4-FFF2-40B4-BE49-F238E27FC236}">
                <a16:creationId xmlns:a16="http://schemas.microsoft.com/office/drawing/2014/main" id="{6E39BEAB-5C76-2E71-9CEC-7E59CD2247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0211" y="6282180"/>
            <a:ext cx="534978" cy="565768"/>
          </a:xfrm>
          <a:prstGeom prst="rect">
            <a:avLst/>
          </a:prstGeom>
        </p:spPr>
      </p:pic>
      <p:sp>
        <p:nvSpPr>
          <p:cNvPr id="6" name="TextBox 5">
            <a:extLst>
              <a:ext uri="{FF2B5EF4-FFF2-40B4-BE49-F238E27FC236}">
                <a16:creationId xmlns:a16="http://schemas.microsoft.com/office/drawing/2014/main" id="{266E0996-FA0D-E013-5362-71D6AABC5ECE}"/>
              </a:ext>
            </a:extLst>
          </p:cNvPr>
          <p:cNvSpPr txBox="1"/>
          <p:nvPr userDrawn="1"/>
        </p:nvSpPr>
        <p:spPr>
          <a:xfrm>
            <a:off x="-22226" y="1336145"/>
            <a:ext cx="8857120" cy="323165"/>
          </a:xfrm>
          <a:prstGeom prst="rect">
            <a:avLst/>
          </a:prstGeom>
          <a:solidFill>
            <a:srgbClr val="57BD83"/>
          </a:solidFill>
        </p:spPr>
        <p:txBody>
          <a:bodyPr wrap="square" rtlCol="0">
            <a:spAutoFit/>
          </a:bodyPr>
          <a:lstStyle/>
          <a:p>
            <a:pPr algn="ctr"/>
            <a:r>
              <a:rPr lang="en-US" sz="15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SUSTAINABLE SURFACE PROTECTION BY GLASS-LIKE HYBRID AND BIOMATERIALS COATINGS</a:t>
            </a:r>
            <a:endParaRPr lang="en-GR" sz="15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03455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600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4552F-F875-52AA-5C7A-B63C2820DD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1080654"/>
            <a:ext cx="12191998" cy="5045755"/>
          </a:xfrm>
          <a:prstGeom prst="rect">
            <a:avLst/>
          </a:prstGeom>
        </p:spPr>
      </p:pic>
      <p:sp>
        <p:nvSpPr>
          <p:cNvPr id="10" name="Rectangle 9">
            <a:extLst>
              <a:ext uri="{FF2B5EF4-FFF2-40B4-BE49-F238E27FC236}">
                <a16:creationId xmlns:a16="http://schemas.microsoft.com/office/drawing/2014/main" id="{767E7076-B670-E986-4D21-8CF0FB4DED10}"/>
              </a:ext>
            </a:extLst>
          </p:cNvPr>
          <p:cNvSpPr/>
          <p:nvPr userDrawn="1"/>
        </p:nvSpPr>
        <p:spPr>
          <a:xfrm>
            <a:off x="0" y="4559638"/>
            <a:ext cx="12192000" cy="1026941"/>
          </a:xfrm>
          <a:prstGeom prst="rect">
            <a:avLst/>
          </a:prstGeom>
          <a:solidFill>
            <a:srgbClr val="57BD83"/>
          </a:solidFill>
          <a:ln>
            <a:noFill/>
          </a:ln>
          <a:effectLst>
            <a:outerShdw blurRad="50800" dist="38100" dir="16200000" rotWithShape="0">
              <a:prstClr val="black">
                <a:alpha val="40000"/>
              </a:prstClr>
            </a:outerShdw>
            <a:reflection blurRad="6350" stA="50000" endA="300" endPos="5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R" b="0" i="0" dirty="0">
              <a:latin typeface="Open Sans" panose="020B0606030504020204" pitchFamily="34" charset="0"/>
            </a:endParaRPr>
          </a:p>
        </p:txBody>
      </p:sp>
    </p:spTree>
    <p:extLst>
      <p:ext uri="{BB962C8B-B14F-4D97-AF65-F5344CB8AC3E}">
        <p14:creationId xmlns:p14="http://schemas.microsoft.com/office/powerpoint/2010/main" val="3476546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1CC77A-BF67-C0BB-7D18-82CC3BB933A4}"/>
              </a:ext>
            </a:extLst>
          </p:cNvPr>
          <p:cNvCxnSpPr/>
          <p:nvPr userDrawn="1"/>
        </p:nvCxnSpPr>
        <p:spPr>
          <a:xfrm>
            <a:off x="0" y="795130"/>
            <a:ext cx="12192000" cy="0"/>
          </a:xfrm>
          <a:prstGeom prst="line">
            <a:avLst/>
          </a:prstGeom>
          <a:ln w="22225">
            <a:solidFill>
              <a:srgbClr val="57BD83">
                <a:alpha val="67654"/>
              </a:srgbClr>
            </a:solidFill>
          </a:ln>
        </p:spPr>
        <p:style>
          <a:lnRef idx="1">
            <a:schemeClr val="accent1"/>
          </a:lnRef>
          <a:fillRef idx="0">
            <a:schemeClr val="accent1"/>
          </a:fillRef>
          <a:effectRef idx="0">
            <a:schemeClr val="accent1"/>
          </a:effectRef>
          <a:fontRef idx="minor">
            <a:schemeClr val="tx1"/>
          </a:fontRef>
        </p:style>
      </p:cxnSp>
      <p:sp>
        <p:nvSpPr>
          <p:cNvPr id="4" name="Round Diagonal Corner of Rectangle 1">
            <a:extLst>
              <a:ext uri="{FF2B5EF4-FFF2-40B4-BE49-F238E27FC236}">
                <a16:creationId xmlns:a16="http://schemas.microsoft.com/office/drawing/2014/main" id="{1F2EA0A8-3DB3-D919-EEBE-C4E06F6CAF12}"/>
              </a:ext>
            </a:extLst>
          </p:cNvPr>
          <p:cNvSpPr/>
          <p:nvPr userDrawn="1"/>
        </p:nvSpPr>
        <p:spPr>
          <a:xfrm flipH="1">
            <a:off x="7609469" y="1715100"/>
            <a:ext cx="4026720" cy="3744406"/>
          </a:xfrm>
          <a:prstGeom prst="round2DiagRect">
            <a:avLst/>
          </a:prstGeom>
          <a:blipFill dpi="0" rotWithShape="1">
            <a:blip r:embed="rId2"/>
            <a:srcRect/>
            <a:tile tx="-1847850" ty="0" sx="55000" sy="55000" flip="x" algn="tl"/>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665671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Round Diagonal Corner of Rectangle 3">
            <a:extLst>
              <a:ext uri="{FF2B5EF4-FFF2-40B4-BE49-F238E27FC236}">
                <a16:creationId xmlns:a16="http://schemas.microsoft.com/office/drawing/2014/main" id="{CFACDF08-6343-5DBE-35F0-3EFE3997A282}"/>
              </a:ext>
            </a:extLst>
          </p:cNvPr>
          <p:cNvSpPr/>
          <p:nvPr userDrawn="1"/>
        </p:nvSpPr>
        <p:spPr>
          <a:xfrm flipH="1">
            <a:off x="393104" y="1427356"/>
            <a:ext cx="5292000" cy="4572000"/>
          </a:xfrm>
          <a:prstGeom prst="round2Diag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650311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D14FD5-E561-9195-7DDE-75473131C135}"/>
              </a:ext>
            </a:extLst>
          </p:cNvPr>
          <p:cNvSpPr/>
          <p:nvPr userDrawn="1"/>
        </p:nvSpPr>
        <p:spPr>
          <a:xfrm>
            <a:off x="-6" y="808069"/>
            <a:ext cx="12191999" cy="5397859"/>
          </a:xfrm>
          <a:prstGeom prst="rect">
            <a:avLst/>
          </a:prstGeom>
          <a:solidFill>
            <a:srgbClr val="327B9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dirty="0">
              <a:latin typeface="Open Sans" panose="020B0606030504020204" pitchFamily="34" charset="0"/>
            </a:endParaRPr>
          </a:p>
        </p:txBody>
      </p:sp>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sp>
        <p:nvSpPr>
          <p:cNvPr id="5" name="Rectangle 4">
            <a:extLst>
              <a:ext uri="{FF2B5EF4-FFF2-40B4-BE49-F238E27FC236}">
                <a16:creationId xmlns:a16="http://schemas.microsoft.com/office/drawing/2014/main" id="{684D586F-D60E-5995-91BF-5C2DCF17C384}"/>
              </a:ext>
            </a:extLst>
          </p:cNvPr>
          <p:cNvSpPr/>
          <p:nvPr userDrawn="1"/>
        </p:nvSpPr>
        <p:spPr>
          <a:xfrm>
            <a:off x="1" y="976745"/>
            <a:ext cx="12191999" cy="50731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i="0" dirty="0">
              <a:latin typeface="Open Sans" panose="020B0606030504020204" pitchFamily="34" charset="0"/>
            </a:endParaRPr>
          </a:p>
        </p:txBody>
      </p:sp>
      <p:sp>
        <p:nvSpPr>
          <p:cNvPr id="2" name="TextBox 1">
            <a:extLst>
              <a:ext uri="{FF2B5EF4-FFF2-40B4-BE49-F238E27FC236}">
                <a16:creationId xmlns:a16="http://schemas.microsoft.com/office/drawing/2014/main" id="{55A8EA0A-DC3A-7A12-3EC4-68DA1B2506DB}"/>
              </a:ext>
            </a:extLst>
          </p:cNvPr>
          <p:cNvSpPr txBox="1"/>
          <p:nvPr userDrawn="1"/>
        </p:nvSpPr>
        <p:spPr>
          <a:xfrm>
            <a:off x="257437" y="1132513"/>
            <a:ext cx="4724400" cy="400110"/>
          </a:xfrm>
          <a:prstGeom prst="rect">
            <a:avLst/>
          </a:prstGeom>
          <a:noFill/>
        </p:spPr>
        <p:txBody>
          <a:bodyPr wrap="square" rtlCol="0">
            <a:spAutoFit/>
          </a:bodyPr>
          <a:lstStyle/>
          <a:p>
            <a:r>
              <a:rPr lang="en-US" sz="2000" b="0" i="0" dirty="0">
                <a:solidFill>
                  <a:srgbClr val="57BD83"/>
                </a:solidFill>
                <a:latin typeface="Open Sans" panose="020B0606030504020204" pitchFamily="34" charset="0"/>
                <a:cs typeface="Open Sans" panose="020B0606030504020204" pitchFamily="34" charset="0"/>
              </a:rPr>
              <a:t>WP OVERVIEW</a:t>
            </a:r>
            <a:endParaRPr lang="en-ID" sz="2000" b="0" i="0" dirty="0">
              <a:solidFill>
                <a:srgbClr val="57BD83"/>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13986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3.png"/><Relationship Id="rId2" Type="http://schemas.openxmlformats.org/officeDocument/2006/relationships/slideLayout" Target="../slideLayouts/slideLayout10.xml"/><Relationship Id="rId16"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1.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EDEB16-8E83-7361-228D-DDC6478B853E}"/>
              </a:ext>
            </a:extLst>
          </p:cNvPr>
          <p:cNvPicPr>
            <a:picLocks noChangeAspect="1"/>
          </p:cNvPicPr>
          <p:nvPr userDrawn="1"/>
        </p:nvPicPr>
        <p:blipFill>
          <a:blip r:embed="rId10" cstate="email">
            <a:alphaModFix amt="50000"/>
            <a:extLst>
              <a:ext uri="{28A0092B-C50C-407E-A947-70E740481C1C}">
                <a14:useLocalDpi xmlns:a14="http://schemas.microsoft.com/office/drawing/2010/main"/>
              </a:ext>
            </a:extLst>
          </a:blip>
          <a:srcRect/>
          <a:stretch/>
        </p:blipFill>
        <p:spPr>
          <a:xfrm>
            <a:off x="0" y="1318"/>
            <a:ext cx="4040092" cy="803189"/>
          </a:xfrm>
          <a:prstGeom prst="rect">
            <a:avLst/>
          </a:prstGeom>
        </p:spPr>
      </p:pic>
      <p:pic>
        <p:nvPicPr>
          <p:cNvPr id="12" name="Picture 11">
            <a:extLst>
              <a:ext uri="{FF2B5EF4-FFF2-40B4-BE49-F238E27FC236}">
                <a16:creationId xmlns:a16="http://schemas.microsoft.com/office/drawing/2014/main" id="{151C8B43-CE4A-2E9A-CF81-7FB6DF0382D5}"/>
              </a:ext>
            </a:extLst>
          </p:cNvPr>
          <p:cNvPicPr>
            <a:picLocks noChangeAspect="1"/>
          </p:cNvPicPr>
          <p:nvPr userDrawn="1"/>
        </p:nvPicPr>
        <p:blipFill>
          <a:blip r:embed="rId10" cstate="email">
            <a:alphaModFix amt="50000"/>
            <a:extLst>
              <a:ext uri="{28A0092B-C50C-407E-A947-70E740481C1C}">
                <a14:useLocalDpi xmlns:a14="http://schemas.microsoft.com/office/drawing/2010/main"/>
              </a:ext>
            </a:extLst>
          </a:blip>
          <a:srcRect/>
          <a:stretch/>
        </p:blipFill>
        <p:spPr>
          <a:xfrm>
            <a:off x="3665642" y="0"/>
            <a:ext cx="4040092" cy="803190"/>
          </a:xfrm>
          <a:prstGeom prst="rect">
            <a:avLst/>
          </a:prstGeom>
        </p:spPr>
      </p:pic>
      <p:pic>
        <p:nvPicPr>
          <p:cNvPr id="15" name="Picture 14">
            <a:extLst>
              <a:ext uri="{FF2B5EF4-FFF2-40B4-BE49-F238E27FC236}">
                <a16:creationId xmlns:a16="http://schemas.microsoft.com/office/drawing/2014/main" id="{20CAAC2A-0DD1-6A2A-260A-5F22FD66676D}"/>
              </a:ext>
            </a:extLst>
          </p:cNvPr>
          <p:cNvPicPr>
            <a:picLocks noChangeAspect="1"/>
          </p:cNvPicPr>
          <p:nvPr userDrawn="1"/>
        </p:nvPicPr>
        <p:blipFill>
          <a:blip r:embed="rId10" cstate="email">
            <a:alphaModFix amt="50000"/>
            <a:extLst>
              <a:ext uri="{28A0092B-C50C-407E-A947-70E740481C1C}">
                <a14:useLocalDpi xmlns:a14="http://schemas.microsoft.com/office/drawing/2010/main"/>
              </a:ext>
            </a:extLst>
          </a:blip>
          <a:srcRect/>
          <a:stretch/>
        </p:blipFill>
        <p:spPr>
          <a:xfrm>
            <a:off x="7331284" y="0"/>
            <a:ext cx="4040092" cy="803190"/>
          </a:xfrm>
          <a:prstGeom prst="rect">
            <a:avLst/>
          </a:prstGeom>
        </p:spPr>
      </p:pic>
      <p:sp>
        <p:nvSpPr>
          <p:cNvPr id="2" name="Title Placeholder 1">
            <a:extLst>
              <a:ext uri="{FF2B5EF4-FFF2-40B4-BE49-F238E27FC236}">
                <a16:creationId xmlns:a16="http://schemas.microsoft.com/office/drawing/2014/main" id="{8EA67100-6916-4AEC-BAC7-3FDE8B3F7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397FA07D-CB7D-45DA-96C3-583B4A486D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pic>
        <p:nvPicPr>
          <p:cNvPr id="8" name="Picture 7">
            <a:extLst>
              <a:ext uri="{FF2B5EF4-FFF2-40B4-BE49-F238E27FC236}">
                <a16:creationId xmlns:a16="http://schemas.microsoft.com/office/drawing/2014/main" id="{49BBBD11-2468-4EA5-8461-7C8390B28358}"/>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11425076" y="210323"/>
            <a:ext cx="627451" cy="401023"/>
          </a:xfrm>
          <a:prstGeom prst="rect">
            <a:avLst/>
          </a:prstGeom>
        </p:spPr>
      </p:pic>
      <p:sp>
        <p:nvSpPr>
          <p:cNvPr id="10" name="TextBox 9">
            <a:extLst>
              <a:ext uri="{FF2B5EF4-FFF2-40B4-BE49-F238E27FC236}">
                <a16:creationId xmlns:a16="http://schemas.microsoft.com/office/drawing/2014/main" id="{6B3807D9-567F-638F-CD67-3D7F812C22F5}"/>
              </a:ext>
            </a:extLst>
          </p:cNvPr>
          <p:cNvSpPr txBox="1"/>
          <p:nvPr userDrawn="1"/>
        </p:nvSpPr>
        <p:spPr>
          <a:xfrm>
            <a:off x="-11226" y="278484"/>
            <a:ext cx="3491026" cy="246221"/>
          </a:xfrm>
          <a:prstGeom prst="rect">
            <a:avLst/>
          </a:prstGeom>
          <a:solidFill>
            <a:schemeClr val="bg1"/>
          </a:solidFill>
        </p:spPr>
        <p:txBody>
          <a:bodyPr wrap="square" rtlCol="0">
            <a:spAutoFit/>
          </a:bodyPr>
          <a:lstStyle/>
          <a:p>
            <a:pPr algn="l"/>
            <a:r>
              <a:rPr lang="en-ID" sz="1000" b="0" i="0" baseline="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Presentation Pitch</a:t>
            </a:r>
            <a:endParaRPr lang="en-ID" sz="900" b="0" i="0" baseline="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endParaRPr>
          </a:p>
        </p:txBody>
      </p:sp>
      <p:pic>
        <p:nvPicPr>
          <p:cNvPr id="14" name="Picture 13" descr="Shape&#10;&#10;Description automatically generated">
            <a:extLst>
              <a:ext uri="{FF2B5EF4-FFF2-40B4-BE49-F238E27FC236}">
                <a16:creationId xmlns:a16="http://schemas.microsoft.com/office/drawing/2014/main" id="{4E6FC217-DA82-FFB9-5D89-784DED593CD6}"/>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5" name="TextBox 4">
            <a:extLst>
              <a:ext uri="{FF2B5EF4-FFF2-40B4-BE49-F238E27FC236}">
                <a16:creationId xmlns:a16="http://schemas.microsoft.com/office/drawing/2014/main" id="{BE54C88F-9E3E-C692-24CF-44651715DA21}"/>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
        <p:nvSpPr>
          <p:cNvPr id="4" name="Round Single Corner of Rectangle 3">
            <a:extLst>
              <a:ext uri="{FF2B5EF4-FFF2-40B4-BE49-F238E27FC236}">
                <a16:creationId xmlns:a16="http://schemas.microsoft.com/office/drawing/2014/main" id="{20AB2694-F290-8339-871F-0C1B17F82B21}"/>
              </a:ext>
            </a:extLst>
          </p:cNvPr>
          <p:cNvSpPr/>
          <p:nvPr userDrawn="1"/>
        </p:nvSpPr>
        <p:spPr>
          <a:xfrm rot="16200000">
            <a:off x="11693387" y="6395079"/>
            <a:ext cx="302071" cy="302071"/>
          </a:xfrm>
          <a:prstGeom prst="round1Rect">
            <a:avLst/>
          </a:prstGeom>
          <a:solidFill>
            <a:srgbClr val="57B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b="0" i="0" dirty="0">
              <a:latin typeface="Open Sans" panose="020B0606030504020204" pitchFamily="34" charset="0"/>
            </a:endParaRPr>
          </a:p>
        </p:txBody>
      </p:sp>
      <p:cxnSp>
        <p:nvCxnSpPr>
          <p:cNvPr id="22" name="Straight Connector 21">
            <a:extLst>
              <a:ext uri="{FF2B5EF4-FFF2-40B4-BE49-F238E27FC236}">
                <a16:creationId xmlns:a16="http://schemas.microsoft.com/office/drawing/2014/main" id="{D42E77EA-3E05-7B4D-AA0D-BAE1348957DC}"/>
              </a:ext>
            </a:extLst>
          </p:cNvPr>
          <p:cNvCxnSpPr/>
          <p:nvPr userDrawn="1"/>
        </p:nvCxnSpPr>
        <p:spPr>
          <a:xfrm>
            <a:off x="-17576" y="803190"/>
            <a:ext cx="12209576" cy="0"/>
          </a:xfrm>
          <a:prstGeom prst="line">
            <a:avLst/>
          </a:prstGeom>
          <a:ln w="22225">
            <a:solidFill>
              <a:srgbClr val="57BD83">
                <a:alpha val="89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923990"/>
      </p:ext>
    </p:extLst>
  </p:cSld>
  <p:clrMap bg1="lt1" tx1="dk1" bg2="lt2" tx2="dk2" accent1="accent1" accent2="accent2" accent3="accent3" accent4="accent4" accent5="accent5" accent6="accent6" hlink="hlink" folHlink="folHlink"/>
  <p:sldLayoutIdLst>
    <p:sldLayoutId id="2147483660" r:id="rId1"/>
    <p:sldLayoutId id="2147483700" r:id="rId2"/>
    <p:sldLayoutId id="2147483705" r:id="rId3"/>
    <p:sldLayoutId id="2147483649" r:id="rId4"/>
    <p:sldLayoutId id="2147483666" r:id="rId5"/>
    <p:sldLayoutId id="2147483704" r:id="rId6"/>
    <p:sldLayoutId id="2147483677" r:id="rId7"/>
    <p:sldLayoutId id="2147483703" r:id="rId8"/>
  </p:sldLayoutIdLst>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mj-ea"/>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EDEB16-8E83-7361-228D-DDC6478B853E}"/>
              </a:ext>
            </a:extLst>
          </p:cNvPr>
          <p:cNvPicPr>
            <a:picLocks noChangeAspect="1"/>
          </p:cNvPicPr>
          <p:nvPr userDrawn="1"/>
        </p:nvPicPr>
        <p:blipFill>
          <a:blip r:embed="rId15" cstate="email">
            <a:alphaModFix amt="50000"/>
            <a:extLst>
              <a:ext uri="{28A0092B-C50C-407E-A947-70E740481C1C}">
                <a14:useLocalDpi xmlns:a14="http://schemas.microsoft.com/office/drawing/2010/main"/>
              </a:ext>
            </a:extLst>
          </a:blip>
          <a:srcRect/>
          <a:stretch/>
        </p:blipFill>
        <p:spPr>
          <a:xfrm>
            <a:off x="0" y="1318"/>
            <a:ext cx="4040092" cy="803189"/>
          </a:xfrm>
          <a:prstGeom prst="rect">
            <a:avLst/>
          </a:prstGeom>
        </p:spPr>
      </p:pic>
      <p:pic>
        <p:nvPicPr>
          <p:cNvPr id="12" name="Picture 11">
            <a:extLst>
              <a:ext uri="{FF2B5EF4-FFF2-40B4-BE49-F238E27FC236}">
                <a16:creationId xmlns:a16="http://schemas.microsoft.com/office/drawing/2014/main" id="{151C8B43-CE4A-2E9A-CF81-7FB6DF0382D5}"/>
              </a:ext>
            </a:extLst>
          </p:cNvPr>
          <p:cNvPicPr>
            <a:picLocks noChangeAspect="1"/>
          </p:cNvPicPr>
          <p:nvPr userDrawn="1"/>
        </p:nvPicPr>
        <p:blipFill>
          <a:blip r:embed="rId15" cstate="email">
            <a:alphaModFix amt="50000"/>
            <a:extLst>
              <a:ext uri="{28A0092B-C50C-407E-A947-70E740481C1C}">
                <a14:useLocalDpi xmlns:a14="http://schemas.microsoft.com/office/drawing/2010/main"/>
              </a:ext>
            </a:extLst>
          </a:blip>
          <a:srcRect/>
          <a:stretch/>
        </p:blipFill>
        <p:spPr>
          <a:xfrm>
            <a:off x="3665642" y="0"/>
            <a:ext cx="4040092" cy="803190"/>
          </a:xfrm>
          <a:prstGeom prst="rect">
            <a:avLst/>
          </a:prstGeom>
        </p:spPr>
      </p:pic>
      <p:pic>
        <p:nvPicPr>
          <p:cNvPr id="15" name="Picture 14">
            <a:extLst>
              <a:ext uri="{FF2B5EF4-FFF2-40B4-BE49-F238E27FC236}">
                <a16:creationId xmlns:a16="http://schemas.microsoft.com/office/drawing/2014/main" id="{20CAAC2A-0DD1-6A2A-260A-5F22FD66676D}"/>
              </a:ext>
            </a:extLst>
          </p:cNvPr>
          <p:cNvPicPr>
            <a:picLocks noChangeAspect="1"/>
          </p:cNvPicPr>
          <p:nvPr userDrawn="1"/>
        </p:nvPicPr>
        <p:blipFill>
          <a:blip r:embed="rId15" cstate="email">
            <a:alphaModFix amt="50000"/>
            <a:extLst>
              <a:ext uri="{28A0092B-C50C-407E-A947-70E740481C1C}">
                <a14:useLocalDpi xmlns:a14="http://schemas.microsoft.com/office/drawing/2010/main"/>
              </a:ext>
            </a:extLst>
          </a:blip>
          <a:srcRect/>
          <a:stretch/>
        </p:blipFill>
        <p:spPr>
          <a:xfrm>
            <a:off x="7331284" y="0"/>
            <a:ext cx="4040092" cy="803190"/>
          </a:xfrm>
          <a:prstGeom prst="rect">
            <a:avLst/>
          </a:prstGeom>
        </p:spPr>
      </p:pic>
      <p:sp>
        <p:nvSpPr>
          <p:cNvPr id="2" name="Title Placeholder 1">
            <a:extLst>
              <a:ext uri="{FF2B5EF4-FFF2-40B4-BE49-F238E27FC236}">
                <a16:creationId xmlns:a16="http://schemas.microsoft.com/office/drawing/2014/main" id="{8EA67100-6916-4AEC-BAC7-3FDE8B3F7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397FA07D-CB7D-45DA-96C3-583B4A486D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pic>
        <p:nvPicPr>
          <p:cNvPr id="8" name="Picture 7">
            <a:extLst>
              <a:ext uri="{FF2B5EF4-FFF2-40B4-BE49-F238E27FC236}">
                <a16:creationId xmlns:a16="http://schemas.microsoft.com/office/drawing/2014/main" id="{49BBBD11-2468-4EA5-8461-7C8390B28358}"/>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11425076" y="210323"/>
            <a:ext cx="627451" cy="401023"/>
          </a:xfrm>
          <a:prstGeom prst="rect">
            <a:avLst/>
          </a:prstGeom>
        </p:spPr>
      </p:pic>
      <p:sp>
        <p:nvSpPr>
          <p:cNvPr id="10" name="TextBox 9">
            <a:extLst>
              <a:ext uri="{FF2B5EF4-FFF2-40B4-BE49-F238E27FC236}">
                <a16:creationId xmlns:a16="http://schemas.microsoft.com/office/drawing/2014/main" id="{6B3807D9-567F-638F-CD67-3D7F812C22F5}"/>
              </a:ext>
            </a:extLst>
          </p:cNvPr>
          <p:cNvSpPr txBox="1"/>
          <p:nvPr userDrawn="1"/>
        </p:nvSpPr>
        <p:spPr>
          <a:xfrm>
            <a:off x="-11226" y="278484"/>
            <a:ext cx="3491026" cy="246221"/>
          </a:xfrm>
          <a:prstGeom prst="rect">
            <a:avLst/>
          </a:prstGeom>
          <a:solidFill>
            <a:schemeClr val="bg1"/>
          </a:solidFill>
        </p:spPr>
        <p:txBody>
          <a:bodyPr wrap="square" rtlCol="0">
            <a:spAutoFit/>
          </a:bodyPr>
          <a:lstStyle/>
          <a:p>
            <a:pPr algn="l"/>
            <a:r>
              <a:rPr lang="en-ID" sz="10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BIO-SUSHY Flowchart for KERs and Processes</a:t>
            </a:r>
            <a:endParaRPr lang="en-ID" sz="900" b="0" i="0" baseline="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endParaRPr>
          </a:p>
        </p:txBody>
      </p:sp>
      <p:sp>
        <p:nvSpPr>
          <p:cNvPr id="13" name="Footer Placeholder 4">
            <a:extLst>
              <a:ext uri="{FF2B5EF4-FFF2-40B4-BE49-F238E27FC236}">
                <a16:creationId xmlns:a16="http://schemas.microsoft.com/office/drawing/2014/main" id="{89968661-0F65-D15B-56FC-138C9B58FAD5}"/>
              </a:ext>
            </a:extLst>
          </p:cNvPr>
          <p:cNvSpPr txBox="1">
            <a:spLocks/>
          </p:cNvSpPr>
          <p:nvPr userDrawn="1"/>
        </p:nvSpPr>
        <p:spPr>
          <a:xfrm>
            <a:off x="8704250" y="6420024"/>
            <a:ext cx="2701566" cy="2771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i="0" dirty="0">
                <a:latin typeface="Open Sans" panose="020B0606030504020204" pitchFamily="34" charset="0"/>
                <a:cs typeface="Open Sans" panose="020B0606030504020204" pitchFamily="34" charset="0"/>
              </a:rPr>
              <a:t>09-04-24</a:t>
            </a:r>
            <a:endParaRPr lang="en-ID" b="0" i="0" dirty="0">
              <a:latin typeface="Open Sans" panose="020B0606030504020204" pitchFamily="34" charset="0"/>
              <a:cs typeface="Open Sans" panose="020B0606030504020204" pitchFamily="34" charset="0"/>
            </a:endParaRPr>
          </a:p>
        </p:txBody>
      </p:sp>
      <p:pic>
        <p:nvPicPr>
          <p:cNvPr id="14" name="Picture 13" descr="Shape&#10;&#10;Description automatically generated">
            <a:extLst>
              <a:ext uri="{FF2B5EF4-FFF2-40B4-BE49-F238E27FC236}">
                <a16:creationId xmlns:a16="http://schemas.microsoft.com/office/drawing/2014/main" id="{4E6FC217-DA82-FFB9-5D89-784DED593CD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96542" y="6407413"/>
            <a:ext cx="403929" cy="427177"/>
          </a:xfrm>
          <a:prstGeom prst="rect">
            <a:avLst/>
          </a:prstGeom>
        </p:spPr>
      </p:pic>
      <p:sp>
        <p:nvSpPr>
          <p:cNvPr id="4" name="Round Single Corner of Rectangle 3">
            <a:extLst>
              <a:ext uri="{FF2B5EF4-FFF2-40B4-BE49-F238E27FC236}">
                <a16:creationId xmlns:a16="http://schemas.microsoft.com/office/drawing/2014/main" id="{20AB2694-F290-8339-871F-0C1B17F82B21}"/>
              </a:ext>
            </a:extLst>
          </p:cNvPr>
          <p:cNvSpPr/>
          <p:nvPr userDrawn="1"/>
        </p:nvSpPr>
        <p:spPr>
          <a:xfrm rot="16200000">
            <a:off x="11693387" y="6395079"/>
            <a:ext cx="302071" cy="302071"/>
          </a:xfrm>
          <a:prstGeom prst="round1Rect">
            <a:avLst/>
          </a:prstGeom>
          <a:solidFill>
            <a:srgbClr val="57B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b="0" i="0" dirty="0">
              <a:latin typeface="Open Sans" panose="020B0606030504020204" pitchFamily="34" charset="0"/>
            </a:endParaRPr>
          </a:p>
        </p:txBody>
      </p:sp>
      <p:cxnSp>
        <p:nvCxnSpPr>
          <p:cNvPr id="22" name="Straight Connector 21">
            <a:extLst>
              <a:ext uri="{FF2B5EF4-FFF2-40B4-BE49-F238E27FC236}">
                <a16:creationId xmlns:a16="http://schemas.microsoft.com/office/drawing/2014/main" id="{D42E77EA-3E05-7B4D-AA0D-BAE1348957DC}"/>
              </a:ext>
            </a:extLst>
          </p:cNvPr>
          <p:cNvCxnSpPr/>
          <p:nvPr userDrawn="1"/>
        </p:nvCxnSpPr>
        <p:spPr>
          <a:xfrm>
            <a:off x="-17576" y="803190"/>
            <a:ext cx="12209576" cy="0"/>
          </a:xfrm>
          <a:prstGeom prst="line">
            <a:avLst/>
          </a:prstGeom>
          <a:ln w="22225">
            <a:solidFill>
              <a:srgbClr val="57BD83">
                <a:alpha val="89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889FE74-1B4F-7DEB-B0DC-38C4CEC82C7A}"/>
              </a:ext>
            </a:extLst>
          </p:cNvPr>
          <p:cNvSpPr txBox="1"/>
          <p:nvPr userDrawn="1"/>
        </p:nvSpPr>
        <p:spPr>
          <a:xfrm>
            <a:off x="600471" y="6397443"/>
            <a:ext cx="8965560" cy="338554"/>
          </a:xfrm>
          <a:prstGeom prst="rect">
            <a:avLst/>
          </a:prstGeom>
          <a:noFill/>
        </p:spPr>
        <p:txBody>
          <a:bodyPr wrap="square" rtlCol="0">
            <a:spAutoFit/>
          </a:bodyPr>
          <a:lstStyle/>
          <a:p>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Funded by the European Union. Views and opinions expressed are however those of the author(s) only and do not necessarily reflect those of the European Union or </a:t>
            </a:r>
            <a:r>
              <a:rPr lang="en-ID" sz="800" b="0" i="0" dirty="0" err="1">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HaDEA</a:t>
            </a:r>
            <a:r>
              <a:rPr lang="en-ID" sz="800" b="0" i="0" dirty="0">
                <a:solidFill>
                  <a:schemeClr val="tx1">
                    <a:lumMod val="50000"/>
                    <a:lumOff val="50000"/>
                  </a:schemeClr>
                </a:solidFill>
                <a:latin typeface="Open Sans" panose="020B0606030504020204" pitchFamily="34" charset="0"/>
                <a:ea typeface="Lato" panose="020F0502020204030203" pitchFamily="34" charset="0"/>
                <a:cs typeface="Open Sans" panose="020B0606030504020204" pitchFamily="34" charset="0"/>
              </a:rPr>
              <a:t>. Neither the European Union nor the granting authority can be held responsible for them. Horizon’s Europe GA number: 101091464</a:t>
            </a:r>
          </a:p>
        </p:txBody>
      </p:sp>
    </p:spTree>
    <p:extLst>
      <p:ext uri="{BB962C8B-B14F-4D97-AF65-F5344CB8AC3E}">
        <p14:creationId xmlns:p14="http://schemas.microsoft.com/office/powerpoint/2010/main" val="33693161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0" r:id="rId3"/>
    <p:sldLayoutId id="2147483711" r:id="rId4"/>
    <p:sldLayoutId id="2147483712" r:id="rId5"/>
    <p:sldLayoutId id="2147483713" r:id="rId6"/>
    <p:sldLayoutId id="2147483714" r:id="rId7"/>
    <p:sldLayoutId id="2147483716" r:id="rId8"/>
    <p:sldLayoutId id="2147483717" r:id="rId9"/>
    <p:sldLayoutId id="2147483720" r:id="rId10"/>
    <p:sldLayoutId id="2147483721" r:id="rId11"/>
    <p:sldLayoutId id="2147483723" r:id="rId12"/>
    <p:sldLayoutId id="2147483724" r:id="rId13"/>
  </p:sldLayoutIdLst>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mj-ea"/>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image" Target="../media/image93.svg"/><Relationship Id="rId7" Type="http://schemas.openxmlformats.org/officeDocument/2006/relationships/image" Target="../media/image97.sv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106.png"/><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72.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22.png"/><Relationship Id="rId4" Type="http://schemas.openxmlformats.org/officeDocument/2006/relationships/image" Target="../media/image108.png"/><Relationship Id="rId9" Type="http://schemas.openxmlformats.org/officeDocument/2006/relationships/image" Target="../media/image112.png"/><Relationship Id="rId14" Type="http://schemas.openxmlformats.org/officeDocument/2006/relationships/image" Target="../media/image1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1.xml"/><Relationship Id="rId5" Type="http://schemas.openxmlformats.org/officeDocument/2006/relationships/image" Target="../media/image127.svg"/><Relationship Id="rId4" Type="http://schemas.openxmlformats.org/officeDocument/2006/relationships/image" Target="../media/image126.png"/></Relationships>
</file>

<file path=ppt/slides/_rels/slide2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svg"/><Relationship Id="rId7" Type="http://schemas.openxmlformats.org/officeDocument/2006/relationships/image" Target="../media/image133.svg"/><Relationship Id="rId12" Type="http://schemas.openxmlformats.org/officeDocument/2006/relationships/image" Target="../media/image138.png"/><Relationship Id="rId2" Type="http://schemas.openxmlformats.org/officeDocument/2006/relationships/image" Target="../media/image128.png"/><Relationship Id="rId1" Type="http://schemas.openxmlformats.org/officeDocument/2006/relationships/slideLayout" Target="../slideLayouts/slideLayout5.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svg"/><Relationship Id="rId10" Type="http://schemas.openxmlformats.org/officeDocument/2006/relationships/image" Target="../media/image136.svg"/><Relationship Id="rId4" Type="http://schemas.openxmlformats.org/officeDocument/2006/relationships/image" Target="../media/image130.png"/><Relationship Id="rId9" Type="http://schemas.openxmlformats.org/officeDocument/2006/relationships/image" Target="../media/image135.png"/></Relationships>
</file>

<file path=ppt/slides/_rels/slide2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41.png"/><Relationship Id="rId7" Type="http://schemas.openxmlformats.org/officeDocument/2006/relationships/image" Target="../media/image129.svg"/><Relationship Id="rId12" Type="http://schemas.openxmlformats.org/officeDocument/2006/relationships/image" Target="../media/image134.png"/><Relationship Id="rId2" Type="http://schemas.openxmlformats.org/officeDocument/2006/relationships/image" Target="../media/image139.png"/><Relationship Id="rId1" Type="http://schemas.openxmlformats.org/officeDocument/2006/relationships/slideLayout" Target="../slideLayouts/slideLayout5.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43.png"/><Relationship Id="rId10" Type="http://schemas.openxmlformats.org/officeDocument/2006/relationships/image" Target="../media/image132.png"/><Relationship Id="rId4" Type="http://schemas.openxmlformats.org/officeDocument/2006/relationships/image" Target="../media/image142.png"/><Relationship Id="rId9" Type="http://schemas.openxmlformats.org/officeDocument/2006/relationships/image" Target="../media/image131.svg"/></Relationships>
</file>

<file path=ppt/slides/_rels/slide2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customXml" Target="../ink/ink1.xml"/><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40.png"/><Relationship Id="rId15" Type="http://schemas.openxmlformats.org/officeDocument/2006/relationships/image" Target="../media/image34.svg"/><Relationship Id="rId10" Type="http://schemas.openxmlformats.org/officeDocument/2006/relationships/image" Target="../media/image29.png"/><Relationship Id="rId9" Type="http://schemas.openxmlformats.org/officeDocument/2006/relationships/image" Target="../media/image28.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1CCA03-9254-8B83-B2CF-B62006FF0378}"/>
              </a:ext>
            </a:extLst>
          </p:cNvPr>
          <p:cNvSpPr>
            <a:spLocks noGrp="1"/>
          </p:cNvSpPr>
          <p:nvPr>
            <p:ph type="subTitle" idx="4294967295"/>
          </p:nvPr>
        </p:nvSpPr>
        <p:spPr>
          <a:xfrm>
            <a:off x="-22226" y="2882462"/>
            <a:ext cx="12225801" cy="3338456"/>
          </a:xfrm>
          <a:solidFill>
            <a:srgbClr val="327B97">
              <a:alpha val="36361"/>
            </a:srgbClr>
          </a:solidFill>
        </p:spPr>
        <p:txBody>
          <a:bodyPr anchor="ctr">
            <a:normAutofit/>
          </a:bodyPr>
          <a:lstStyle/>
          <a:p>
            <a:pPr marL="0" indent="0" algn="ctr">
              <a:buNone/>
            </a:pPr>
            <a:endParaRPr lang="en-US" sz="2000" b="1" dirty="0">
              <a:solidFill>
                <a:schemeClr val="bg1"/>
              </a:solidFill>
            </a:endParaRPr>
          </a:p>
          <a:p>
            <a:pPr marL="0" indent="0" algn="ctr">
              <a:buNone/>
            </a:pPr>
            <a:r>
              <a:rPr lang="en-US" sz="3200" b="1" dirty="0">
                <a:solidFill>
                  <a:schemeClr val="bg1"/>
                </a:solidFill>
              </a:rPr>
              <a:t>NAME OF EVENT</a:t>
            </a:r>
          </a:p>
          <a:p>
            <a:pPr marL="0" indent="0" algn="ctr">
              <a:buNone/>
            </a:pPr>
            <a:r>
              <a:rPr lang="en-US" sz="2000" b="1" dirty="0">
                <a:solidFill>
                  <a:schemeClr val="bg1"/>
                </a:solidFill>
              </a:rPr>
              <a:t>Name of presenter</a:t>
            </a:r>
          </a:p>
          <a:p>
            <a:pPr marL="0" indent="0" algn="ctr">
              <a:buNone/>
            </a:pPr>
            <a:r>
              <a:rPr lang="en-US" sz="2000" b="1" dirty="0">
                <a:solidFill>
                  <a:schemeClr val="bg1"/>
                </a:solidFill>
              </a:rPr>
              <a:t>DD/MM/YYYY</a:t>
            </a:r>
          </a:p>
          <a:p>
            <a:pPr marL="0" indent="0" algn="ctr">
              <a:buNone/>
            </a:pPr>
            <a:endParaRPr lang="en-US" sz="2000" b="1" dirty="0">
              <a:solidFill>
                <a:schemeClr val="bg1"/>
              </a:solidFill>
            </a:endParaRPr>
          </a:p>
        </p:txBody>
      </p:sp>
      <p:sp>
        <p:nvSpPr>
          <p:cNvPr id="2" name="Title 1">
            <a:extLst>
              <a:ext uri="{FF2B5EF4-FFF2-40B4-BE49-F238E27FC236}">
                <a16:creationId xmlns:a16="http://schemas.microsoft.com/office/drawing/2014/main" id="{809E4E5B-2DBD-84C1-E2B8-26065B0F6270}"/>
              </a:ext>
            </a:extLst>
          </p:cNvPr>
          <p:cNvSpPr>
            <a:spLocks noGrp="1"/>
          </p:cNvSpPr>
          <p:nvPr>
            <p:ph type="ctrTitle" idx="4294967295"/>
          </p:nvPr>
        </p:nvSpPr>
        <p:spPr>
          <a:xfrm>
            <a:off x="-22226" y="2164465"/>
            <a:ext cx="12214225" cy="717997"/>
          </a:xfrm>
          <a:solidFill>
            <a:schemeClr val="bg1"/>
          </a:solidFill>
          <a:ln w="22225">
            <a:noFill/>
          </a:ln>
        </p:spPr>
        <p:txBody>
          <a:bodyPr>
            <a:normAutofit/>
          </a:bodyPr>
          <a:lstStyle/>
          <a:p>
            <a:r>
              <a:rPr lang="en-US" sz="2500" dirty="0">
                <a:solidFill>
                  <a:srgbClr val="57BD83"/>
                </a:solidFill>
              </a:rPr>
              <a:t>    BIO-SUSHY General overview</a:t>
            </a:r>
            <a:endParaRPr lang="en-GR" sz="2500" dirty="0">
              <a:solidFill>
                <a:srgbClr val="57BD83"/>
              </a:solidFill>
            </a:endParaRPr>
          </a:p>
        </p:txBody>
      </p:sp>
      <p:sp>
        <p:nvSpPr>
          <p:cNvPr id="4" name="Round Diagonal Corner of Rectangle 3">
            <a:extLst>
              <a:ext uri="{FF2B5EF4-FFF2-40B4-BE49-F238E27FC236}">
                <a16:creationId xmlns:a16="http://schemas.microsoft.com/office/drawing/2014/main" id="{CB7D50D6-2581-5484-D540-D50C21F955C6}"/>
              </a:ext>
            </a:extLst>
          </p:cNvPr>
          <p:cNvSpPr/>
          <p:nvPr/>
        </p:nvSpPr>
        <p:spPr>
          <a:xfrm>
            <a:off x="8834895" y="301487"/>
            <a:ext cx="3127513" cy="3127513"/>
          </a:xfrm>
          <a:prstGeom prst="round2DiagRect">
            <a:avLst>
              <a:gd name="adj1" fmla="val 0"/>
              <a:gd name="adj2" fmla="val 21063"/>
            </a:avLst>
          </a:prstGeom>
          <a:solidFill>
            <a:schemeClr val="bg1">
              <a:lumMod val="9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pic>
        <p:nvPicPr>
          <p:cNvPr id="5" name="Picture 4">
            <a:extLst>
              <a:ext uri="{FF2B5EF4-FFF2-40B4-BE49-F238E27FC236}">
                <a16:creationId xmlns:a16="http://schemas.microsoft.com/office/drawing/2014/main" id="{65B445F0-17B9-F8C4-DD70-70A62337AFE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38608" y="1059911"/>
            <a:ext cx="2520086" cy="1610664"/>
          </a:xfrm>
          <a:prstGeom prst="rect">
            <a:avLst/>
          </a:prstGeom>
        </p:spPr>
      </p:pic>
    </p:spTree>
    <p:extLst>
      <p:ext uri="{BB962C8B-B14F-4D97-AF65-F5344CB8AC3E}">
        <p14:creationId xmlns:p14="http://schemas.microsoft.com/office/powerpoint/2010/main" val="788745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B676048-C6CD-7F30-0506-2E7760EED3A5}"/>
              </a:ext>
            </a:extLst>
          </p:cNvPr>
          <p:cNvSpPr txBox="1"/>
          <p:nvPr/>
        </p:nvSpPr>
        <p:spPr>
          <a:xfrm>
            <a:off x="1444158" y="826239"/>
            <a:ext cx="9303684" cy="646331"/>
          </a:xfrm>
          <a:prstGeom prst="rect">
            <a:avLst/>
          </a:prstGeom>
          <a:noFill/>
        </p:spPr>
        <p:txBody>
          <a:bodyPr wrap="square" rtlCol="0">
            <a:spAutoFit/>
          </a:bodyPr>
          <a:lstStyle/>
          <a:p>
            <a:pPr algn="ctr"/>
            <a:r>
              <a:rPr lang="en-ID" sz="3600" b="1" dirty="0">
                <a:solidFill>
                  <a:srgbClr val="57BD83"/>
                </a:solidFill>
                <a:latin typeface="Open Sans" panose="020B0606030504020204" pitchFamily="34" charset="0"/>
                <a:cs typeface="Open Sans" panose="020B0606030504020204" pitchFamily="34" charset="0"/>
              </a:rPr>
              <a:t>Hybrid Sol-Gel Coating for Textile</a:t>
            </a:r>
          </a:p>
        </p:txBody>
      </p:sp>
      <p:sp>
        <p:nvSpPr>
          <p:cNvPr id="11" name="ZoneTexte 10">
            <a:extLst>
              <a:ext uri="{FF2B5EF4-FFF2-40B4-BE49-F238E27FC236}">
                <a16:creationId xmlns:a16="http://schemas.microsoft.com/office/drawing/2014/main" id="{C16E01FF-3566-12F8-BF9C-51B0803C25B2}"/>
              </a:ext>
            </a:extLst>
          </p:cNvPr>
          <p:cNvSpPr txBox="1"/>
          <p:nvPr/>
        </p:nvSpPr>
        <p:spPr>
          <a:xfrm>
            <a:off x="416740" y="3106704"/>
            <a:ext cx="7199530" cy="3007683"/>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fr-FR"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Bio-based </a:t>
            </a:r>
            <a:r>
              <a:rPr lang="fr-FR"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content: up to </a:t>
            </a:r>
            <a:r>
              <a:rPr lang="fr-FR"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30%</a:t>
            </a:r>
          </a:p>
          <a:p>
            <a:pPr marL="285750" indent="-285750">
              <a:lnSpc>
                <a:spcPct val="150000"/>
              </a:lnSpc>
              <a:buFont typeface="Arial" panose="020B0604020202020204" pitchFamily="34" charset="0"/>
              <a:buChar char="•"/>
            </a:pPr>
            <a:r>
              <a:rPr lang="fr-FR" sz="1600" b="0" dirty="0">
                <a:latin typeface="Open Sans" panose="020B0606030504020204" pitchFamily="34" charset="0"/>
                <a:ea typeface="Open Sans" panose="020B0606030504020204" pitchFamily="34" charset="0"/>
                <a:cs typeface="Open Sans" panose="020B0606030504020204" pitchFamily="34" charset="0"/>
              </a:rPr>
              <a:t>Compatible </a:t>
            </a:r>
            <a:r>
              <a:rPr lang="en-GB" sz="1600" b="0" dirty="0">
                <a:latin typeface="Open Sans" panose="020B0606030504020204" pitchFamily="34" charset="0"/>
                <a:ea typeface="Open Sans" panose="020B0606030504020204" pitchFamily="34" charset="0"/>
                <a:cs typeface="Open Sans" panose="020B0606030504020204" pitchFamily="34" charset="0"/>
              </a:rPr>
              <a:t>with</a:t>
            </a:r>
            <a:r>
              <a:rPr lang="fr-FR" sz="1600" b="0" dirty="0">
                <a:latin typeface="Open Sans" panose="020B0606030504020204" pitchFamily="34" charset="0"/>
                <a:ea typeface="Open Sans" panose="020B0606030504020204" pitchFamily="34" charset="0"/>
                <a:cs typeface="Open Sans" panose="020B0606030504020204" pitchFamily="34" charset="0"/>
              </a:rPr>
              <a:t> </a:t>
            </a:r>
            <a:r>
              <a:rPr lang="fr-FR" sz="1600" b="1" dirty="0">
                <a:latin typeface="Open Sans" panose="020B0606030504020204" pitchFamily="34" charset="0"/>
                <a:ea typeface="Open Sans" panose="020B0606030504020204" pitchFamily="34" charset="0"/>
                <a:cs typeface="Open Sans" panose="020B0606030504020204" pitchFamily="34" charset="0"/>
              </a:rPr>
              <a:t>textile </a:t>
            </a:r>
            <a:r>
              <a:rPr lang="en-GB" sz="1600" b="1" dirty="0">
                <a:latin typeface="Open Sans" panose="020B0606030504020204" pitchFamily="34" charset="0"/>
                <a:ea typeface="Open Sans" panose="020B0606030504020204" pitchFamily="34" charset="0"/>
                <a:cs typeface="Open Sans" panose="020B0606030504020204" pitchFamily="34" charset="0"/>
              </a:rPr>
              <a:t>recycling</a:t>
            </a:r>
          </a:p>
          <a:p>
            <a:pPr marL="285750" indent="-285750">
              <a:lnSpc>
                <a:spcPct val="150000"/>
              </a:lnSpc>
              <a:buFont typeface="Arial" panose="020B0604020202020204" pitchFamily="34" charset="0"/>
              <a:buChar char="•"/>
            </a:pPr>
            <a:r>
              <a:rPr lang="fr-FR" sz="1600" b="0" dirty="0">
                <a:latin typeface="Open Sans" panose="020B0606030504020204" pitchFamily="34" charset="0"/>
                <a:ea typeface="Open Sans" panose="020B0606030504020204" pitchFamily="34" charset="0"/>
                <a:cs typeface="Open Sans" panose="020B0606030504020204" pitchFamily="34" charset="0"/>
              </a:rPr>
              <a:t>App</a:t>
            </a:r>
            <a:r>
              <a:rPr lang="fr-FR" sz="1600" dirty="0">
                <a:latin typeface="Open Sans" panose="020B0606030504020204" pitchFamily="34" charset="0"/>
                <a:ea typeface="Open Sans" panose="020B0606030504020204" pitchFamily="34" charset="0"/>
                <a:cs typeface="Open Sans" panose="020B0606030504020204" pitchFamily="34" charset="0"/>
              </a:rPr>
              <a:t>licable by </a:t>
            </a:r>
            <a:r>
              <a:rPr lang="en-GB" sz="1600" dirty="0">
                <a:latin typeface="Open Sans" panose="020B0606030504020204" pitchFamily="34" charset="0"/>
                <a:ea typeface="Open Sans" panose="020B0606030504020204" pitchFamily="34" charset="0"/>
                <a:cs typeface="Open Sans" panose="020B0606030504020204" pitchFamily="34" charset="0"/>
              </a:rPr>
              <a:t>current</a:t>
            </a:r>
            <a:r>
              <a:rPr lang="fr-FR" sz="1600" dirty="0">
                <a:latin typeface="Open Sans" panose="020B0606030504020204" pitchFamily="34" charset="0"/>
                <a:ea typeface="Open Sans" panose="020B0606030504020204" pitchFamily="34" charset="0"/>
                <a:cs typeface="Open Sans" panose="020B0606030504020204" pitchFamily="34" charset="0"/>
              </a:rPr>
              <a:t> process (</a:t>
            </a:r>
            <a:r>
              <a:rPr lang="en-GB" sz="1600" b="1" dirty="0">
                <a:latin typeface="Open Sans" panose="020B0606030504020204" pitchFamily="34" charset="0"/>
                <a:ea typeface="Open Sans" panose="020B0606030504020204" pitchFamily="34" charset="0"/>
                <a:cs typeface="Open Sans" panose="020B0606030504020204" pitchFamily="34" charset="0"/>
              </a:rPr>
              <a:t>padding</a:t>
            </a:r>
            <a:r>
              <a:rPr lang="fr-FR" sz="1600" dirty="0">
                <a:latin typeface="Open Sans" panose="020B0606030504020204" pitchFamily="34" charset="0"/>
                <a:ea typeface="Open Sans" panose="020B0606030504020204" pitchFamily="34" charset="0"/>
                <a:cs typeface="Open Sans" panose="020B0606030504020204" pitchFamily="34" charset="0"/>
              </a:rPr>
              <a:t>): </a:t>
            </a:r>
            <a:br>
              <a:rPr lang="fr-FR" sz="1600" dirty="0">
                <a:latin typeface="Open Sans" panose="020B0606030504020204" pitchFamily="34" charset="0"/>
                <a:ea typeface="Open Sans" panose="020B0606030504020204" pitchFamily="34" charset="0"/>
                <a:cs typeface="Open Sans" panose="020B0606030504020204" pitchFamily="34" charset="0"/>
              </a:rPr>
            </a:br>
            <a:r>
              <a:rPr lang="fr-FR" sz="1600" dirty="0">
                <a:latin typeface="Open Sans" panose="020B0606030504020204" pitchFamily="34" charset="0"/>
                <a:ea typeface="Open Sans" panose="020B0606030504020204" pitchFamily="34" charset="0"/>
                <a:cs typeface="Open Sans" panose="020B0606030504020204" pitchFamily="34" charset="0"/>
              </a:rPr>
              <a:t>short duration and fast </a:t>
            </a:r>
            <a:r>
              <a:rPr lang="en-GB" sz="1600" dirty="0">
                <a:latin typeface="Open Sans" panose="020B0606030504020204" pitchFamily="34" charset="0"/>
                <a:ea typeface="Open Sans" panose="020B0606030504020204" pitchFamily="34" charset="0"/>
                <a:cs typeface="Open Sans" panose="020B0606030504020204" pitchFamily="34" charset="0"/>
              </a:rPr>
              <a:t>curing</a:t>
            </a:r>
            <a:r>
              <a:rPr lang="fr-FR" sz="1600" dirty="0">
                <a:latin typeface="Open Sans" panose="020B0606030504020204" pitchFamily="34" charset="0"/>
                <a:ea typeface="Open Sans" panose="020B0606030504020204" pitchFamily="34" charset="0"/>
                <a:cs typeface="Open Sans" panose="020B0606030504020204" pitchFamily="34" charset="0"/>
              </a:rPr>
              <a:t> at max 195°C</a:t>
            </a:r>
            <a:endParaRPr lang="fr-FR" sz="1600" b="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fr-FR" sz="1600" b="1" dirty="0">
                <a:latin typeface="Open Sans" panose="020B0606030504020204" pitchFamily="34" charset="0"/>
                <a:ea typeface="Open Sans" panose="020B0606030504020204" pitchFamily="34" charset="0"/>
                <a:cs typeface="Open Sans" panose="020B0606030504020204" pitchFamily="34" charset="0"/>
              </a:rPr>
              <a:t>Improving </a:t>
            </a:r>
            <a:r>
              <a:rPr lang="en-GB" sz="1600" b="1" dirty="0">
                <a:latin typeface="Open Sans" panose="020B0606030504020204" pitchFamily="34" charset="0"/>
                <a:ea typeface="Open Sans" panose="020B0606030504020204" pitchFamily="34" charset="0"/>
                <a:cs typeface="Open Sans" panose="020B0606030504020204" pitchFamily="34" charset="0"/>
              </a:rPr>
              <a:t>coating</a:t>
            </a:r>
            <a:r>
              <a:rPr lang="fr-FR" sz="1600" b="1" dirty="0">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adhesion</a:t>
            </a:r>
            <a:r>
              <a:rPr lang="fr-FR" sz="1600" b="1" dirty="0">
                <a:latin typeface="Open Sans" panose="020B0606030504020204" pitchFamily="34" charset="0"/>
                <a:ea typeface="Open Sans" panose="020B0606030504020204" pitchFamily="34" charset="0"/>
                <a:cs typeface="Open Sans" panose="020B0606030504020204" pitchFamily="34" charset="0"/>
              </a:rPr>
              <a:t> </a:t>
            </a:r>
            <a:r>
              <a:rPr lang="fr-FR" sz="1600" dirty="0">
                <a:latin typeface="Open Sans" panose="020B0606030504020204" pitchFamily="34" charset="0"/>
                <a:ea typeface="Open Sans" panose="020B0606030504020204" pitchFamily="34" charset="0"/>
                <a:cs typeface="Open Sans" panose="020B0606030504020204" pitchFamily="34" charset="0"/>
              </a:rPr>
              <a:t>to textile (good </a:t>
            </a:r>
            <a:r>
              <a:rPr lang="en-GB" sz="1600" dirty="0">
                <a:latin typeface="Open Sans" panose="020B0606030504020204" pitchFamily="34" charset="0"/>
                <a:ea typeface="Open Sans" panose="020B0606030504020204" pitchFamily="34" charset="0"/>
                <a:cs typeface="Open Sans" panose="020B0606030504020204" pitchFamily="34" charset="0"/>
              </a:rPr>
              <a:t>washing</a:t>
            </a:r>
            <a:r>
              <a:rPr lang="fr-FR" sz="1600"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resistance</a:t>
            </a:r>
            <a:r>
              <a:rPr lang="fr-FR" sz="1600" dirty="0">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while</a:t>
            </a:r>
            <a:r>
              <a:rPr lang="fr-FR" sz="1600" dirty="0">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keeping</a:t>
            </a:r>
            <a:r>
              <a:rPr lang="fr-FR" sz="1600" dirty="0">
                <a:latin typeface="Open Sans" panose="020B0606030504020204" pitchFamily="34" charset="0"/>
                <a:ea typeface="Open Sans" panose="020B0606030504020204" pitchFamily="34" charset="0"/>
                <a:cs typeface="Open Sans" panose="020B0606030504020204" pitchFamily="34" charset="0"/>
              </a:rPr>
              <a:t> aspect and textile feeling</a:t>
            </a:r>
          </a:p>
          <a:p>
            <a:pPr marL="285750" indent="-285750">
              <a:lnSpc>
                <a:spcPct val="150000"/>
              </a:lnSpc>
              <a:buFont typeface="Arial" panose="020B0604020202020204" pitchFamily="34" charset="0"/>
              <a:buChar char="•"/>
            </a:pPr>
            <a:r>
              <a:rPr lang="en-US" sz="16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a:t>
            </a:r>
            <a:r>
              <a:rPr lang="el-GR" sz="16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ombination of </a:t>
            </a:r>
            <a:r>
              <a:rPr lang="fr-FR" sz="16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water-based </a:t>
            </a:r>
            <a:r>
              <a:rPr lang="el-GR" sz="16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sol gel </a:t>
            </a:r>
            <a:r>
              <a:rPr lang="en-GB" sz="16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chemistry</a:t>
            </a:r>
            <a:r>
              <a:rPr lang="el-GR" sz="16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br>
              <a:rPr lang="en-US" sz="16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br>
            <a:r>
              <a:rPr lang="el-GR" sz="16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polyacid epoxy functions and the addition of </a:t>
            </a:r>
            <a:r>
              <a:rPr lang="el-GR" sz="16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functional additives </a:t>
            </a:r>
            <a:endParaRPr lang="fr-FR" sz="1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5" name="Image 34">
            <a:extLst>
              <a:ext uri="{FF2B5EF4-FFF2-40B4-BE49-F238E27FC236}">
                <a16:creationId xmlns:a16="http://schemas.microsoft.com/office/drawing/2014/main" id="{CA2BDAB4-9970-612D-FB68-48A3AC81485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141732" y="2875849"/>
            <a:ext cx="726481" cy="513797"/>
          </a:xfrm>
          <a:prstGeom prst="rect">
            <a:avLst/>
          </a:prstGeom>
        </p:spPr>
      </p:pic>
      <p:pic>
        <p:nvPicPr>
          <p:cNvPr id="36" name="Picture 18" descr="IFTH | LinkedIn">
            <a:extLst>
              <a:ext uri="{FF2B5EF4-FFF2-40B4-BE49-F238E27FC236}">
                <a16:creationId xmlns:a16="http://schemas.microsoft.com/office/drawing/2014/main" id="{07B8404E-4BDA-EBFB-ED65-F035DB3C3A9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219311" y="3389646"/>
            <a:ext cx="571322" cy="513797"/>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a:extLst>
              <a:ext uri="{FF2B5EF4-FFF2-40B4-BE49-F238E27FC236}">
                <a16:creationId xmlns:a16="http://schemas.microsoft.com/office/drawing/2014/main" id="{EB6D6509-12AD-A60D-378C-AB9D03389B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84382" y="4034936"/>
            <a:ext cx="641181" cy="382304"/>
          </a:xfrm>
          <a:prstGeom prst="rect">
            <a:avLst/>
          </a:prstGeom>
        </p:spPr>
      </p:pic>
      <p:sp>
        <p:nvSpPr>
          <p:cNvPr id="3" name="Rectangle 2">
            <a:extLst>
              <a:ext uri="{FF2B5EF4-FFF2-40B4-BE49-F238E27FC236}">
                <a16:creationId xmlns:a16="http://schemas.microsoft.com/office/drawing/2014/main" id="{3A5F071C-FB24-A706-31E2-427396F8207C}"/>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10</a:t>
            </a:fld>
            <a:endParaRPr lang="en-ID" sz="1000" dirty="0">
              <a:solidFill>
                <a:schemeClr val="bg1"/>
              </a:solidFill>
              <a:latin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6EFFC96-E382-90D6-CC06-CCF4B0559411}"/>
              </a:ext>
            </a:extLst>
          </p:cNvPr>
          <p:cNvSpPr txBox="1"/>
          <p:nvPr/>
        </p:nvSpPr>
        <p:spPr>
          <a:xfrm>
            <a:off x="1765759" y="1591312"/>
            <a:ext cx="5320841" cy="1284537"/>
          </a:xfrm>
          <a:prstGeom prst="roundRect">
            <a:avLst/>
          </a:prstGeom>
          <a:solidFill>
            <a:srgbClr val="57BD83"/>
          </a:solidFill>
        </p:spPr>
        <p:txBody>
          <a:bodyPr wrap="square">
            <a:spAutoFit/>
          </a:bodyPr>
          <a:lstStyle/>
          <a:p>
            <a:pPr lvl="0">
              <a:lnSpc>
                <a:spcPct val="150000"/>
              </a:lnSpc>
            </a:pPr>
            <a:r>
              <a:rPr lang="en-GB" sz="1600" dirty="0">
                <a:latin typeface="Open Sans" pitchFamily="2" charset="0"/>
                <a:ea typeface="Open Sans" pitchFamily="2" charset="0"/>
                <a:cs typeface="Open Sans" pitchFamily="2" charset="0"/>
              </a:rPr>
              <a:t>PFAS provide </a:t>
            </a:r>
            <a:r>
              <a:rPr lang="en-GB" sz="1600" b="1" dirty="0">
                <a:latin typeface="Open Sans" pitchFamily="2" charset="0"/>
                <a:ea typeface="Open Sans" pitchFamily="2" charset="0"/>
                <a:cs typeface="Open Sans" pitchFamily="2" charset="0"/>
              </a:rPr>
              <a:t>functional properties </a:t>
            </a:r>
            <a:r>
              <a:rPr lang="en-GB" sz="1600" dirty="0">
                <a:latin typeface="Open Sans" pitchFamily="2" charset="0"/>
                <a:ea typeface="Open Sans" pitchFamily="2" charset="0"/>
                <a:cs typeface="Open Sans" pitchFamily="2" charset="0"/>
              </a:rPr>
              <a:t>as water and/or oil repellency, stain resistance, soil protection to textile products, including home textiles</a:t>
            </a:r>
          </a:p>
        </p:txBody>
      </p:sp>
      <p:sp>
        <p:nvSpPr>
          <p:cNvPr id="9" name="Oval 8">
            <a:extLst>
              <a:ext uri="{FF2B5EF4-FFF2-40B4-BE49-F238E27FC236}">
                <a16:creationId xmlns:a16="http://schemas.microsoft.com/office/drawing/2014/main" id="{5DE5AB95-BD2E-3C7C-637B-3CC384CDF5BF}"/>
              </a:ext>
            </a:extLst>
          </p:cNvPr>
          <p:cNvSpPr/>
          <p:nvPr/>
        </p:nvSpPr>
        <p:spPr>
          <a:xfrm>
            <a:off x="416740" y="1603580"/>
            <a:ext cx="1260000" cy="1260000"/>
          </a:xfrm>
          <a:prstGeom prst="ellipse">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33ACB40-E34C-D9F2-0EA7-5F00EDC476E9}"/>
              </a:ext>
            </a:extLst>
          </p:cNvPr>
          <p:cNvGrpSpPr/>
          <p:nvPr/>
        </p:nvGrpSpPr>
        <p:grpSpPr>
          <a:xfrm>
            <a:off x="8024850" y="1772861"/>
            <a:ext cx="2735103" cy="4476122"/>
            <a:chOff x="8024850" y="1595061"/>
            <a:chExt cx="2735103" cy="4476122"/>
          </a:xfrm>
        </p:grpSpPr>
        <p:sp>
          <p:nvSpPr>
            <p:cNvPr id="16" name="Rectangle: Diagonal Corners Rounded 15">
              <a:extLst>
                <a:ext uri="{FF2B5EF4-FFF2-40B4-BE49-F238E27FC236}">
                  <a16:creationId xmlns:a16="http://schemas.microsoft.com/office/drawing/2014/main" id="{CBFA3109-1A5F-E98C-2A38-99D25D055D7A}"/>
                </a:ext>
              </a:extLst>
            </p:cNvPr>
            <p:cNvSpPr/>
            <p:nvPr/>
          </p:nvSpPr>
          <p:spPr>
            <a:xfrm>
              <a:off x="8024850" y="1595061"/>
              <a:ext cx="923708" cy="808244"/>
            </a:xfrm>
            <a:prstGeom prst="round2DiagRect">
              <a:avLst>
                <a:gd name="adj1" fmla="val 0"/>
                <a:gd name="adj2" fmla="val 14199"/>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Diagonal Corners Rounded 16">
              <a:extLst>
                <a:ext uri="{FF2B5EF4-FFF2-40B4-BE49-F238E27FC236}">
                  <a16:creationId xmlns:a16="http://schemas.microsoft.com/office/drawing/2014/main" id="{CE1427D0-5256-C47A-F569-6B443A04BD52}"/>
                </a:ext>
              </a:extLst>
            </p:cNvPr>
            <p:cNvSpPr/>
            <p:nvPr/>
          </p:nvSpPr>
          <p:spPr>
            <a:xfrm>
              <a:off x="8051388" y="2517835"/>
              <a:ext cx="923708" cy="808244"/>
            </a:xfrm>
            <a:prstGeom prst="round2DiagRect">
              <a:avLst>
                <a:gd name="adj1" fmla="val 0"/>
                <a:gd name="adj2" fmla="val 14199"/>
              </a:avLst>
            </a:prstGeom>
            <a:blipFill>
              <a:blip r:embed="rId8"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Diagonal Corners Rounded 18">
              <a:extLst>
                <a:ext uri="{FF2B5EF4-FFF2-40B4-BE49-F238E27FC236}">
                  <a16:creationId xmlns:a16="http://schemas.microsoft.com/office/drawing/2014/main" id="{19E81F01-CED2-DB7F-6936-1BBDD7BDC9D1}"/>
                </a:ext>
              </a:extLst>
            </p:cNvPr>
            <p:cNvSpPr/>
            <p:nvPr/>
          </p:nvSpPr>
          <p:spPr>
            <a:xfrm>
              <a:off x="8051388" y="4363385"/>
              <a:ext cx="897170" cy="785024"/>
            </a:xfrm>
            <a:prstGeom prst="round2DiagRect">
              <a:avLst>
                <a:gd name="adj1" fmla="val 0"/>
                <a:gd name="adj2" fmla="val 14199"/>
              </a:avLst>
            </a:prstGeom>
            <a:blipFill>
              <a:blip r:embed="rId9"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Diagonal Corners Rounded 19">
              <a:extLst>
                <a:ext uri="{FF2B5EF4-FFF2-40B4-BE49-F238E27FC236}">
                  <a16:creationId xmlns:a16="http://schemas.microsoft.com/office/drawing/2014/main" id="{AAFCB9D0-249C-ADE7-A075-EDC66767DEEB}"/>
                </a:ext>
              </a:extLst>
            </p:cNvPr>
            <p:cNvSpPr/>
            <p:nvPr/>
          </p:nvSpPr>
          <p:spPr>
            <a:xfrm>
              <a:off x="8051388" y="3440610"/>
              <a:ext cx="923708" cy="808244"/>
            </a:xfrm>
            <a:prstGeom prst="round2DiagRect">
              <a:avLst>
                <a:gd name="adj1" fmla="val 0"/>
                <a:gd name="adj2" fmla="val 14199"/>
              </a:avLst>
            </a:prstGeom>
            <a:blipFill>
              <a:blip r:embed="rId10"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21" name="Rectangle: Diagonal Corners Rounded 20">
              <a:extLst>
                <a:ext uri="{FF2B5EF4-FFF2-40B4-BE49-F238E27FC236}">
                  <a16:creationId xmlns:a16="http://schemas.microsoft.com/office/drawing/2014/main" id="{ABF2BFBB-0522-5895-B9BB-BC12BF7C3FC4}"/>
                </a:ext>
              </a:extLst>
            </p:cNvPr>
            <p:cNvSpPr/>
            <p:nvPr/>
          </p:nvSpPr>
          <p:spPr>
            <a:xfrm>
              <a:off x="8051388" y="5262939"/>
              <a:ext cx="923708" cy="808244"/>
            </a:xfrm>
            <a:prstGeom prst="round2DiagRect">
              <a:avLst>
                <a:gd name="adj1" fmla="val 0"/>
                <a:gd name="adj2" fmla="val 14199"/>
              </a:avLst>
            </a:prstGeom>
            <a:blipFill>
              <a:blip r:embed="rId11"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Google Shape;214;p4">
              <a:extLst>
                <a:ext uri="{FF2B5EF4-FFF2-40B4-BE49-F238E27FC236}">
                  <a16:creationId xmlns:a16="http://schemas.microsoft.com/office/drawing/2014/main" id="{75F3B3AE-7E82-E166-2108-F735C1A14344}"/>
                </a:ext>
              </a:extLst>
            </p:cNvPr>
            <p:cNvSpPr txBox="1"/>
            <p:nvPr/>
          </p:nvSpPr>
          <p:spPr>
            <a:xfrm>
              <a:off x="9176721" y="1629872"/>
              <a:ext cx="1583232" cy="738623"/>
            </a:xfrm>
            <a:prstGeom prst="round2DiagRect">
              <a:avLst>
                <a:gd name="adj1" fmla="val 0"/>
                <a:gd name="adj2" fmla="val 0"/>
              </a:avLst>
            </a:prstGeom>
            <a:noFill/>
            <a:ln>
              <a:noFill/>
            </a:ln>
          </p:spPr>
          <p:txBody>
            <a:bodyPr wrap="square" rtlCol="0">
              <a:spAutoFit/>
            </a:bodyPr>
            <a:lstStyle>
              <a:defPPr>
                <a:defRPr lang="en-US"/>
              </a:defPPr>
              <a:lvl1pPr>
                <a:defRPr sz="1400">
                  <a:solidFill>
                    <a:srgbClr val="000000"/>
                  </a:solidFill>
                  <a:latin typeface="Open Sans" panose="020B0606030504020204" pitchFamily="34" charset="0"/>
                  <a:ea typeface="Open Sans" panose="020B0606030504020204" pitchFamily="34" charset="0"/>
                  <a:cs typeface="Times New Roman" panose="02020603050405020304" pitchFamily="18" charset="0"/>
                </a:defRPr>
              </a:lvl1pPr>
            </a:lstStyle>
            <a:p>
              <a:r>
                <a:rPr lang="en-US" i="1" dirty="0">
                  <a:sym typeface="Open Sans"/>
                </a:rPr>
                <a:t>Fiber transformation into thread</a:t>
              </a:r>
              <a:endParaRPr i="1" dirty="0">
                <a:sym typeface="Open Sans"/>
              </a:endParaRPr>
            </a:p>
          </p:txBody>
        </p:sp>
        <p:sp>
          <p:nvSpPr>
            <p:cNvPr id="30" name="Google Shape;214;p4">
              <a:extLst>
                <a:ext uri="{FF2B5EF4-FFF2-40B4-BE49-F238E27FC236}">
                  <a16:creationId xmlns:a16="http://schemas.microsoft.com/office/drawing/2014/main" id="{C7053194-6E51-C47A-BE81-FAA689A54883}"/>
                </a:ext>
              </a:extLst>
            </p:cNvPr>
            <p:cNvSpPr txBox="1"/>
            <p:nvPr/>
          </p:nvSpPr>
          <p:spPr>
            <a:xfrm>
              <a:off x="9176721" y="3690864"/>
              <a:ext cx="1328024" cy="307736"/>
            </a:xfrm>
            <a:prstGeom prst="rect">
              <a:avLst/>
            </a:prstGeom>
            <a:noFill/>
            <a:ln>
              <a:noFill/>
            </a:ln>
          </p:spPr>
          <p:txBody>
            <a:bodyPr wrap="square" rtlCol="0">
              <a:spAutoFit/>
            </a:bodyPr>
            <a:lstStyle>
              <a:defPPr>
                <a:defRPr lang="en-US"/>
              </a:defPPr>
              <a:lvl1pPr>
                <a:defRPr sz="1400">
                  <a:solidFill>
                    <a:srgbClr val="000000"/>
                  </a:solidFill>
                  <a:latin typeface="Open Sans" panose="020B0606030504020204" pitchFamily="34" charset="0"/>
                  <a:ea typeface="Open Sans" panose="020B0606030504020204" pitchFamily="34" charset="0"/>
                  <a:cs typeface="Times New Roman" panose="02020603050405020304" pitchFamily="18" charset="0"/>
                </a:defRPr>
              </a:lvl1pPr>
            </a:lstStyle>
            <a:p>
              <a:r>
                <a:rPr lang="en-US" i="1" dirty="0">
                  <a:sym typeface="Open Sans"/>
                </a:rPr>
                <a:t>Pretreatment</a:t>
              </a:r>
              <a:endParaRPr i="1" dirty="0">
                <a:sym typeface="Open Sans"/>
              </a:endParaRPr>
            </a:p>
          </p:txBody>
        </p:sp>
        <p:sp>
          <p:nvSpPr>
            <p:cNvPr id="31" name="Arrow: Bent 30">
              <a:extLst>
                <a:ext uri="{FF2B5EF4-FFF2-40B4-BE49-F238E27FC236}">
                  <a16:creationId xmlns:a16="http://schemas.microsoft.com/office/drawing/2014/main" id="{BE0D9342-FFA3-2676-1FA6-7C8863112D16}"/>
                </a:ext>
              </a:extLst>
            </p:cNvPr>
            <p:cNvSpPr/>
            <p:nvPr/>
          </p:nvSpPr>
          <p:spPr>
            <a:xfrm rot="8100000">
              <a:off x="8860953" y="2241564"/>
              <a:ext cx="271281" cy="323479"/>
            </a:xfrm>
            <a:prstGeom prst="bentArrow">
              <a:avLst>
                <a:gd name="adj1" fmla="val 13374"/>
                <a:gd name="adj2" fmla="val 23012"/>
                <a:gd name="adj3" fmla="val 25000"/>
                <a:gd name="adj4" fmla="val 75000"/>
              </a:avLst>
            </a:prstGeom>
            <a:solidFill>
              <a:srgbClr val="57B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Google Shape;214;p4">
              <a:extLst>
                <a:ext uri="{FF2B5EF4-FFF2-40B4-BE49-F238E27FC236}">
                  <a16:creationId xmlns:a16="http://schemas.microsoft.com/office/drawing/2014/main" id="{896E13BF-5807-9B9C-36B4-8AB6C77A5504}"/>
                </a:ext>
              </a:extLst>
            </p:cNvPr>
            <p:cNvSpPr txBox="1"/>
            <p:nvPr/>
          </p:nvSpPr>
          <p:spPr>
            <a:xfrm>
              <a:off x="9176721" y="2768089"/>
              <a:ext cx="1160641" cy="307736"/>
            </a:xfrm>
            <a:prstGeom prst="rect">
              <a:avLst/>
            </a:prstGeom>
            <a:noFill/>
            <a:ln>
              <a:noFill/>
            </a:ln>
          </p:spPr>
          <p:txBody>
            <a:bodyPr wrap="square" rtlCol="0">
              <a:spAutoFit/>
            </a:bodyPr>
            <a:lstStyle>
              <a:defPPr>
                <a:defRPr lang="en-US"/>
              </a:defPPr>
              <a:lvl1pPr algn="r">
                <a:defRPr sz="1400">
                  <a:solidFill>
                    <a:srgbClr val="000000"/>
                  </a:solidFill>
                  <a:latin typeface="Open Sans" panose="020B0606030504020204" pitchFamily="34" charset="0"/>
                  <a:ea typeface="Open Sans" panose="020B0606030504020204" pitchFamily="34" charset="0"/>
                  <a:cs typeface="Times New Roman" panose="02020603050405020304" pitchFamily="18" charset="0"/>
                </a:defRPr>
              </a:lvl1pPr>
            </a:lstStyle>
            <a:p>
              <a:pPr algn="l"/>
              <a:r>
                <a:rPr lang="en-US" i="1" dirty="0">
                  <a:sym typeface="Open Sans"/>
                </a:rPr>
                <a:t>Weaving</a:t>
              </a:r>
              <a:endParaRPr i="1" dirty="0">
                <a:sym typeface="Open Sans"/>
              </a:endParaRPr>
            </a:p>
          </p:txBody>
        </p:sp>
        <p:sp>
          <p:nvSpPr>
            <p:cNvPr id="41" name="Google Shape;214;p4">
              <a:extLst>
                <a:ext uri="{FF2B5EF4-FFF2-40B4-BE49-F238E27FC236}">
                  <a16:creationId xmlns:a16="http://schemas.microsoft.com/office/drawing/2014/main" id="{03CB959D-4C22-BD8B-82DE-BE7A56C92ED1}"/>
                </a:ext>
              </a:extLst>
            </p:cNvPr>
            <p:cNvSpPr txBox="1"/>
            <p:nvPr/>
          </p:nvSpPr>
          <p:spPr>
            <a:xfrm>
              <a:off x="9176721" y="4494307"/>
              <a:ext cx="1132407" cy="523180"/>
            </a:xfrm>
            <a:prstGeom prst="rect">
              <a:avLst/>
            </a:prstGeom>
            <a:noFill/>
            <a:ln>
              <a:noFill/>
            </a:ln>
          </p:spPr>
          <p:txBody>
            <a:bodyPr wrap="square" rtlCol="0">
              <a:spAutoFit/>
            </a:bodyPr>
            <a:lstStyle>
              <a:defPPr>
                <a:defRPr lang="en-US"/>
              </a:defPPr>
              <a:lvl1pPr>
                <a:defRPr sz="1400">
                  <a:solidFill>
                    <a:srgbClr val="000000"/>
                  </a:solidFill>
                  <a:latin typeface="Open Sans" panose="020B0606030504020204" pitchFamily="34" charset="0"/>
                  <a:ea typeface="Open Sans" panose="020B0606030504020204" pitchFamily="34" charset="0"/>
                  <a:cs typeface="Times New Roman" panose="02020603050405020304" pitchFamily="18" charset="0"/>
                </a:defRPr>
              </a:lvl1pPr>
            </a:lstStyle>
            <a:p>
              <a:r>
                <a:rPr lang="en-US" i="1" dirty="0">
                  <a:sym typeface="Open Sans"/>
                </a:rPr>
                <a:t>Dye and printing</a:t>
              </a:r>
              <a:endParaRPr i="1" dirty="0">
                <a:sym typeface="Open Sans"/>
              </a:endParaRPr>
            </a:p>
          </p:txBody>
        </p:sp>
        <p:sp>
          <p:nvSpPr>
            <p:cNvPr id="14" name="ZoneTexte 10">
              <a:extLst>
                <a:ext uri="{FF2B5EF4-FFF2-40B4-BE49-F238E27FC236}">
                  <a16:creationId xmlns:a16="http://schemas.microsoft.com/office/drawing/2014/main" id="{AD2F20C0-1EEB-2352-F874-85751894465F}"/>
                </a:ext>
              </a:extLst>
            </p:cNvPr>
            <p:cNvSpPr txBox="1"/>
            <p:nvPr/>
          </p:nvSpPr>
          <p:spPr>
            <a:xfrm>
              <a:off x="9176721" y="5513173"/>
              <a:ext cx="1302909" cy="307777"/>
            </a:xfrm>
            <a:prstGeom prst="rect">
              <a:avLst/>
            </a:prstGeom>
            <a:noFill/>
            <a:ln>
              <a:noFill/>
            </a:ln>
          </p:spPr>
          <p:txBody>
            <a:bodyPr wrap="square" rtlCol="0">
              <a:spAutoFit/>
            </a:bodyPr>
            <a:lstStyle/>
            <a:p>
              <a:r>
                <a:rPr lang="en-US" sz="1400" i="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Finishing</a:t>
              </a:r>
              <a:endParaRPr lang="fr-FR" sz="14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Arrow: Bent 1">
              <a:extLst>
                <a:ext uri="{FF2B5EF4-FFF2-40B4-BE49-F238E27FC236}">
                  <a16:creationId xmlns:a16="http://schemas.microsoft.com/office/drawing/2014/main" id="{C6E08697-D9D1-4087-98A5-E27201D32D19}"/>
                </a:ext>
              </a:extLst>
            </p:cNvPr>
            <p:cNvSpPr/>
            <p:nvPr/>
          </p:nvSpPr>
          <p:spPr>
            <a:xfrm rot="8100000">
              <a:off x="8892611" y="3164339"/>
              <a:ext cx="271281" cy="323479"/>
            </a:xfrm>
            <a:prstGeom prst="bentArrow">
              <a:avLst>
                <a:gd name="adj1" fmla="val 13374"/>
                <a:gd name="adj2" fmla="val 23012"/>
                <a:gd name="adj3" fmla="val 25000"/>
                <a:gd name="adj4" fmla="val 75000"/>
              </a:avLst>
            </a:prstGeom>
            <a:solidFill>
              <a:srgbClr val="57B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Arrow: Bent 3">
              <a:extLst>
                <a:ext uri="{FF2B5EF4-FFF2-40B4-BE49-F238E27FC236}">
                  <a16:creationId xmlns:a16="http://schemas.microsoft.com/office/drawing/2014/main" id="{363EA930-E034-1778-C657-1978A5602F58}"/>
                </a:ext>
              </a:extLst>
            </p:cNvPr>
            <p:cNvSpPr/>
            <p:nvPr/>
          </p:nvSpPr>
          <p:spPr>
            <a:xfrm rot="8100000">
              <a:off x="8885119" y="4087115"/>
              <a:ext cx="271281" cy="323479"/>
            </a:xfrm>
            <a:prstGeom prst="bentArrow">
              <a:avLst>
                <a:gd name="adj1" fmla="val 13374"/>
                <a:gd name="adj2" fmla="val 23012"/>
                <a:gd name="adj3" fmla="val 25000"/>
                <a:gd name="adj4" fmla="val 75000"/>
              </a:avLst>
            </a:prstGeom>
            <a:solidFill>
              <a:srgbClr val="57B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Bent 4">
              <a:extLst>
                <a:ext uri="{FF2B5EF4-FFF2-40B4-BE49-F238E27FC236}">
                  <a16:creationId xmlns:a16="http://schemas.microsoft.com/office/drawing/2014/main" id="{AB462AB5-1EE6-4CD3-493B-2DED15DE6310}"/>
                </a:ext>
              </a:extLst>
            </p:cNvPr>
            <p:cNvSpPr/>
            <p:nvPr/>
          </p:nvSpPr>
          <p:spPr>
            <a:xfrm rot="8100000">
              <a:off x="8859198" y="4986670"/>
              <a:ext cx="271281" cy="323479"/>
            </a:xfrm>
            <a:prstGeom prst="bentArrow">
              <a:avLst>
                <a:gd name="adj1" fmla="val 13374"/>
                <a:gd name="adj2" fmla="val 23012"/>
                <a:gd name="adj3" fmla="val 25000"/>
                <a:gd name="adj4" fmla="val 75000"/>
              </a:avLst>
            </a:prstGeom>
            <a:solidFill>
              <a:srgbClr val="57B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28" name="Picture 7">
            <a:extLst>
              <a:ext uri="{FF2B5EF4-FFF2-40B4-BE49-F238E27FC236}">
                <a16:creationId xmlns:a16="http://schemas.microsoft.com/office/drawing/2014/main" id="{D8353D6A-315F-A46D-2E9E-E880BB32DDC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6252" y="3283524"/>
            <a:ext cx="144751" cy="155006"/>
          </a:xfrm>
          <a:prstGeom prst="rect">
            <a:avLst/>
          </a:prstGeom>
          <a:solidFill>
            <a:schemeClr val="bg1"/>
          </a:solidFill>
        </p:spPr>
      </p:pic>
      <p:pic>
        <p:nvPicPr>
          <p:cNvPr id="32" name="Picture 7">
            <a:extLst>
              <a:ext uri="{FF2B5EF4-FFF2-40B4-BE49-F238E27FC236}">
                <a16:creationId xmlns:a16="http://schemas.microsoft.com/office/drawing/2014/main" id="{77ED4DF8-2E7B-AED8-3783-A6A08A63B14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6252" y="3664367"/>
            <a:ext cx="144751" cy="155006"/>
          </a:xfrm>
          <a:prstGeom prst="rect">
            <a:avLst/>
          </a:prstGeom>
          <a:solidFill>
            <a:schemeClr val="bg1"/>
          </a:solidFill>
        </p:spPr>
      </p:pic>
      <p:pic>
        <p:nvPicPr>
          <p:cNvPr id="33" name="Picture 7">
            <a:extLst>
              <a:ext uri="{FF2B5EF4-FFF2-40B4-BE49-F238E27FC236}">
                <a16:creationId xmlns:a16="http://schemas.microsoft.com/office/drawing/2014/main" id="{0EAFD1C1-61DF-43EE-3C84-3DEE1A869C17}"/>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6252" y="4033918"/>
            <a:ext cx="144751" cy="155006"/>
          </a:xfrm>
          <a:prstGeom prst="rect">
            <a:avLst/>
          </a:prstGeom>
          <a:solidFill>
            <a:schemeClr val="bg1"/>
          </a:solidFill>
        </p:spPr>
      </p:pic>
      <p:pic>
        <p:nvPicPr>
          <p:cNvPr id="39" name="Picture 7">
            <a:extLst>
              <a:ext uri="{FF2B5EF4-FFF2-40B4-BE49-F238E27FC236}">
                <a16:creationId xmlns:a16="http://schemas.microsoft.com/office/drawing/2014/main" id="{391788B7-F9DA-190A-DDA7-07DCF8B4779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6252" y="4773020"/>
            <a:ext cx="144751" cy="155006"/>
          </a:xfrm>
          <a:prstGeom prst="rect">
            <a:avLst/>
          </a:prstGeom>
          <a:solidFill>
            <a:schemeClr val="bg1"/>
          </a:solidFill>
        </p:spPr>
      </p:pic>
      <p:pic>
        <p:nvPicPr>
          <p:cNvPr id="42" name="Picture 7">
            <a:extLst>
              <a:ext uri="{FF2B5EF4-FFF2-40B4-BE49-F238E27FC236}">
                <a16:creationId xmlns:a16="http://schemas.microsoft.com/office/drawing/2014/main" id="{851D787A-2FC4-E8D3-DAC7-AA632EF5791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6252" y="5483547"/>
            <a:ext cx="144751" cy="155006"/>
          </a:xfrm>
          <a:prstGeom prst="rect">
            <a:avLst/>
          </a:prstGeom>
          <a:solidFill>
            <a:schemeClr val="bg1"/>
          </a:solidFill>
        </p:spPr>
      </p:pic>
    </p:spTree>
    <p:extLst>
      <p:ext uri="{BB962C8B-B14F-4D97-AF65-F5344CB8AC3E}">
        <p14:creationId xmlns:p14="http://schemas.microsoft.com/office/powerpoint/2010/main" val="153499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A1F2B-FFD8-EDAB-5673-AD0CE12B2AD8}"/>
              </a:ext>
            </a:extLst>
          </p:cNvPr>
          <p:cNvSpPr/>
          <p:nvPr/>
        </p:nvSpPr>
        <p:spPr>
          <a:xfrm>
            <a:off x="11630037" y="6432517"/>
            <a:ext cx="424804" cy="2462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DD8837-E3C8-C642-A5D8-2A1CF98C41EC}" type="slidenum">
              <a:rPr kumimoji="0" lang="en-ID" sz="1000" b="0" i="0" u="none" strike="noStrike" kern="1200" cap="none" spc="0" normalizeH="0" baseline="0" noProof="0" smtClean="0">
                <a:ln>
                  <a:noFill/>
                </a:ln>
                <a:solidFill>
                  <a:prstClr val="white"/>
                </a:solidFill>
                <a:effectLst/>
                <a:uLnTx/>
                <a:uFillTx/>
                <a:latin typeface="Open Sans" panose="020B0606030504020204" pitchFamily="34" charset="0"/>
                <a:ea typeface="+mn-ea"/>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ID" sz="1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2" name="TextBox 1">
            <a:extLst>
              <a:ext uri="{FF2B5EF4-FFF2-40B4-BE49-F238E27FC236}">
                <a16:creationId xmlns:a16="http://schemas.microsoft.com/office/drawing/2014/main" id="{0D4BDF7E-A5D7-895D-552A-923DEAF53095}"/>
              </a:ext>
            </a:extLst>
          </p:cNvPr>
          <p:cNvSpPr txBox="1"/>
          <p:nvPr/>
        </p:nvSpPr>
        <p:spPr>
          <a:xfrm>
            <a:off x="340032" y="2767281"/>
            <a:ext cx="823207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rPr>
              <a:t>FOOD        PACKAGING</a:t>
            </a:r>
          </a:p>
        </p:txBody>
      </p:sp>
    </p:spTree>
    <p:extLst>
      <p:ext uri="{BB962C8B-B14F-4D97-AF65-F5344CB8AC3E}">
        <p14:creationId xmlns:p14="http://schemas.microsoft.com/office/powerpoint/2010/main" val="330089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B676048-C6CD-7F30-0506-2E7760EED3A5}"/>
              </a:ext>
            </a:extLst>
          </p:cNvPr>
          <p:cNvSpPr txBox="1"/>
          <p:nvPr/>
        </p:nvSpPr>
        <p:spPr>
          <a:xfrm>
            <a:off x="1602603" y="885231"/>
            <a:ext cx="9303684" cy="646331"/>
          </a:xfrm>
          <a:prstGeom prst="rect">
            <a:avLst/>
          </a:prstGeom>
          <a:noFill/>
        </p:spPr>
        <p:txBody>
          <a:bodyPr wrap="square" rtlCol="0">
            <a:spAutoFit/>
          </a:bodyPr>
          <a:lstStyle/>
          <a:p>
            <a:pPr algn="ctr"/>
            <a:r>
              <a:rPr lang="en-ID" sz="3600" b="1" dirty="0">
                <a:solidFill>
                  <a:srgbClr val="57BD83"/>
                </a:solidFill>
                <a:latin typeface="Open Sans" panose="020B0606030504020204" pitchFamily="34" charset="0"/>
                <a:cs typeface="Open Sans" panose="020B0606030504020204" pitchFamily="34" charset="0"/>
              </a:rPr>
              <a:t>Bio-based Thermoplastic Food Trays</a:t>
            </a:r>
          </a:p>
        </p:txBody>
      </p:sp>
      <p:sp>
        <p:nvSpPr>
          <p:cNvPr id="11" name="ZoneTexte 10">
            <a:extLst>
              <a:ext uri="{FF2B5EF4-FFF2-40B4-BE49-F238E27FC236}">
                <a16:creationId xmlns:a16="http://schemas.microsoft.com/office/drawing/2014/main" id="{C16E01FF-3566-12F8-BF9C-51B0803C25B2}"/>
              </a:ext>
            </a:extLst>
          </p:cNvPr>
          <p:cNvSpPr txBox="1"/>
          <p:nvPr/>
        </p:nvSpPr>
        <p:spPr>
          <a:xfrm>
            <a:off x="416740" y="3154819"/>
            <a:ext cx="7199530" cy="3007683"/>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Thermal resistance</a:t>
            </a:r>
          </a:p>
          <a:p>
            <a:pPr marL="285750" indent="-285750">
              <a:lnSpc>
                <a:spcPct val="150000"/>
              </a:lnSpc>
              <a:buFont typeface="Arial" panose="020B0604020202020204" pitchFamily="34" charset="0"/>
              <a:buChar char="•"/>
            </a:pP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Low impact on </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price</a:t>
            </a:r>
          </a:p>
          <a:p>
            <a:pPr marL="285750" indent="-285750">
              <a:lnSpc>
                <a:spcPct val="150000"/>
              </a:lnSpc>
              <a:buFont typeface="Arial" panose="020B0604020202020204" pitchFamily="34" charset="0"/>
              <a:buChar char="•"/>
            </a:pP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Limited release </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of components </a:t>
            </a:r>
          </a:p>
          <a:p>
            <a:pPr marL="285750" indent="-285750">
              <a:lnSpc>
                <a:spcPct val="150000"/>
              </a:lnSpc>
              <a:buFont typeface="Arial" panose="020B0604020202020204" pitchFamily="34" charset="0"/>
              <a:buChar char="•"/>
            </a:pP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Validation tests</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 food contact tests on food trays</a:t>
            </a:r>
          </a:p>
          <a:p>
            <a:pPr marL="285750" indent="-285750">
              <a:lnSpc>
                <a:spcPct val="150000"/>
              </a:lnSpc>
              <a:buFont typeface="Arial" panose="020B0604020202020204" pitchFamily="34" charset="0"/>
              <a:buChar char="•"/>
            </a:pP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Water and oil repellency with </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100% replacement of PFAS</a:t>
            </a:r>
          </a:p>
          <a:p>
            <a:pPr marL="285750" indent="-285750">
              <a:lnSpc>
                <a:spcPct val="150000"/>
              </a:lnSpc>
              <a:buFont typeface="Arial" panose="020B0604020202020204" pitchFamily="34" charset="0"/>
              <a:buChar char="•"/>
            </a:pP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No element that could impact the </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recyclability</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compostability</a:t>
            </a:r>
          </a:p>
          <a:p>
            <a:pPr marL="285750" indent="-285750">
              <a:lnSpc>
                <a:spcPct val="150000"/>
              </a:lnSpc>
              <a:buFont typeface="Arial" panose="020B0604020202020204" pitchFamily="34" charset="0"/>
              <a:buChar char="•"/>
            </a:pP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Development of </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bio-based thermoplastic powder </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coating coatings based on safe compounds</a:t>
            </a:r>
          </a:p>
        </p:txBody>
      </p:sp>
      <p:sp>
        <p:nvSpPr>
          <p:cNvPr id="3" name="Rectangle 2">
            <a:extLst>
              <a:ext uri="{FF2B5EF4-FFF2-40B4-BE49-F238E27FC236}">
                <a16:creationId xmlns:a16="http://schemas.microsoft.com/office/drawing/2014/main" id="{3A5F071C-FB24-A706-31E2-427396F8207C}"/>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12</a:t>
            </a:fld>
            <a:endParaRPr lang="en-ID" sz="1000" dirty="0">
              <a:solidFill>
                <a:schemeClr val="bg1"/>
              </a:solidFill>
              <a:latin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6EFFC96-E382-90D6-CC06-CCF4B0559411}"/>
              </a:ext>
            </a:extLst>
          </p:cNvPr>
          <p:cNvSpPr txBox="1"/>
          <p:nvPr/>
        </p:nvSpPr>
        <p:spPr>
          <a:xfrm>
            <a:off x="1765759" y="1591312"/>
            <a:ext cx="5320841" cy="1284537"/>
          </a:xfrm>
          <a:prstGeom prst="roundRect">
            <a:avLst/>
          </a:prstGeom>
          <a:solidFill>
            <a:srgbClr val="57BD83"/>
          </a:solidFill>
        </p:spPr>
        <p:txBody>
          <a:bodyPr wrap="square">
            <a:spAutoFit/>
          </a:bodyPr>
          <a:lstStyle/>
          <a:p>
            <a:pPr lvl="0">
              <a:lnSpc>
                <a:spcPct val="150000"/>
              </a:lnSpc>
            </a:pPr>
            <a:r>
              <a:rPr lang="en-GB" sz="1600" dirty="0">
                <a:latin typeface="Open Sans" pitchFamily="2" charset="0"/>
                <a:ea typeface="Open Sans" pitchFamily="2" charset="0"/>
                <a:cs typeface="Open Sans" pitchFamily="2" charset="0"/>
              </a:rPr>
              <a:t>PFAS used for </a:t>
            </a:r>
            <a:r>
              <a:rPr lang="en-GB" sz="1600" b="1" dirty="0">
                <a:latin typeface="Open Sans" pitchFamily="2" charset="0"/>
                <a:ea typeface="Open Sans" pitchFamily="2" charset="0"/>
                <a:cs typeface="Open Sans" pitchFamily="2" charset="0"/>
              </a:rPr>
              <a:t>short-term storage </a:t>
            </a:r>
            <a:r>
              <a:rPr lang="en-GB" sz="1600" dirty="0">
                <a:latin typeface="Open Sans" pitchFamily="2" charset="0"/>
                <a:ea typeface="Open Sans" pitchFamily="2" charset="0"/>
                <a:cs typeface="Open Sans" pitchFamily="2" charset="0"/>
              </a:rPr>
              <a:t>or for holding freshly prepared food to provide </a:t>
            </a:r>
            <a:r>
              <a:rPr lang="en-GB" sz="1600" b="1" dirty="0">
                <a:latin typeface="Open Sans" pitchFamily="2" charset="0"/>
                <a:ea typeface="Open Sans" pitchFamily="2" charset="0"/>
                <a:cs typeface="Open Sans" pitchFamily="2" charset="0"/>
              </a:rPr>
              <a:t>functional properties</a:t>
            </a:r>
            <a:r>
              <a:rPr lang="en-GB" sz="1600" dirty="0">
                <a:latin typeface="Open Sans" pitchFamily="2" charset="0"/>
                <a:ea typeface="Open Sans" pitchFamily="2" charset="0"/>
                <a:cs typeface="Open Sans" pitchFamily="2" charset="0"/>
              </a:rPr>
              <a:t> as water and/or oil repellence.</a:t>
            </a:r>
          </a:p>
        </p:txBody>
      </p:sp>
      <p:sp>
        <p:nvSpPr>
          <p:cNvPr id="9" name="Oval 8">
            <a:extLst>
              <a:ext uri="{FF2B5EF4-FFF2-40B4-BE49-F238E27FC236}">
                <a16:creationId xmlns:a16="http://schemas.microsoft.com/office/drawing/2014/main" id="{5DE5AB95-BD2E-3C7C-637B-3CC384CDF5BF}"/>
              </a:ext>
            </a:extLst>
          </p:cNvPr>
          <p:cNvSpPr/>
          <p:nvPr/>
        </p:nvSpPr>
        <p:spPr>
          <a:xfrm>
            <a:off x="416740" y="1603580"/>
            <a:ext cx="1260000" cy="1260000"/>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16" descr="WoodK+ - Kompetenzzentrum Holz - BioBASE">
            <a:extLst>
              <a:ext uri="{FF2B5EF4-FFF2-40B4-BE49-F238E27FC236}">
                <a16:creationId xmlns:a16="http://schemas.microsoft.com/office/drawing/2014/main" id="{2C4A6441-CB4D-AD46-E26D-E3AA2D7D3B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744292" y="3630201"/>
            <a:ext cx="1328025" cy="3804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6E1657AD-CF95-837D-798B-43641E59F79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097" r="-873"/>
          <a:stretch/>
        </p:blipFill>
        <p:spPr bwMode="auto">
          <a:xfrm>
            <a:off x="10824792" y="4242915"/>
            <a:ext cx="1167025" cy="26265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22">
            <a:extLst>
              <a:ext uri="{FF2B5EF4-FFF2-40B4-BE49-F238E27FC236}">
                <a16:creationId xmlns:a16="http://schemas.microsoft.com/office/drawing/2014/main" id="{0674DCB1-7B75-84A0-649B-1F3E0FD2C7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41349" y="4737804"/>
            <a:ext cx="733911" cy="437594"/>
          </a:xfrm>
          <a:prstGeom prst="rect">
            <a:avLst/>
          </a:prstGeom>
        </p:spPr>
      </p:pic>
      <p:pic>
        <p:nvPicPr>
          <p:cNvPr id="23" name="image38.png">
            <a:extLst>
              <a:ext uri="{FF2B5EF4-FFF2-40B4-BE49-F238E27FC236}">
                <a16:creationId xmlns:a16="http://schemas.microsoft.com/office/drawing/2014/main" id="{A73AB9EE-680A-B0F9-F590-E56724D3C78C}"/>
              </a:ext>
            </a:extLst>
          </p:cNvPr>
          <p:cNvPicPr/>
          <p:nvPr/>
        </p:nvPicPr>
        <p:blipFill>
          <a:blip r:embed="rId7" cstate="email">
            <a:extLst>
              <a:ext uri="{28A0092B-C50C-407E-A947-70E740481C1C}">
                <a14:useLocalDpi xmlns:a14="http://schemas.microsoft.com/office/drawing/2010/main"/>
              </a:ext>
            </a:extLst>
          </a:blip>
          <a:srcRect/>
          <a:stretch>
            <a:fillRect/>
          </a:stretch>
        </p:blipFill>
        <p:spPr>
          <a:xfrm>
            <a:off x="7675339" y="3430016"/>
            <a:ext cx="2945045" cy="2110232"/>
          </a:xfrm>
          <a:prstGeom prst="rect">
            <a:avLst/>
          </a:prstGeom>
          <a:ln/>
        </p:spPr>
      </p:pic>
      <p:sp>
        <p:nvSpPr>
          <p:cNvPr id="24" name="ZoneTexte 9">
            <a:extLst>
              <a:ext uri="{FF2B5EF4-FFF2-40B4-BE49-F238E27FC236}">
                <a16:creationId xmlns:a16="http://schemas.microsoft.com/office/drawing/2014/main" id="{C118BB5C-2B26-5210-B7D1-F8C346C8306C}"/>
              </a:ext>
            </a:extLst>
          </p:cNvPr>
          <p:cNvSpPr txBox="1"/>
          <p:nvPr/>
        </p:nvSpPr>
        <p:spPr>
          <a:xfrm>
            <a:off x="7460592" y="1653068"/>
            <a:ext cx="3823349" cy="116102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nSpc>
                <a:spcPct val="150000"/>
              </a:lnSpc>
              <a:buFont typeface="Courier New" panose="02070309020205020404" pitchFamily="49" charset="0"/>
              <a:buChar char="o"/>
            </a:pPr>
            <a:r>
              <a:rPr lang="fr-BE" sz="1600" dirty="0">
                <a:latin typeface="Open Sans" panose="020B0606030504020204" pitchFamily="34" charset="0"/>
                <a:ea typeface="Open Sans" panose="020B0606030504020204" pitchFamily="34" charset="0"/>
                <a:cs typeface="Open Sans" panose="020B0606030504020204" pitchFamily="34" charset="0"/>
              </a:rPr>
              <a:t>Direct </a:t>
            </a:r>
            <a:r>
              <a:rPr lang="en-GB" sz="1600" dirty="0">
                <a:latin typeface="Open Sans" panose="020B0606030504020204" pitchFamily="34" charset="0"/>
                <a:ea typeface="Open Sans" panose="020B0606030504020204" pitchFamily="34" charset="0"/>
                <a:cs typeface="Open Sans" panose="020B0606030504020204" pitchFamily="34" charset="0"/>
              </a:rPr>
              <a:t>exposure</a:t>
            </a:r>
            <a:r>
              <a:rPr lang="fr-BE" sz="1600"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Courier New" panose="02070309020205020404" pitchFamily="49" charset="0"/>
              <a:buChar char="o"/>
            </a:pPr>
            <a:r>
              <a:rPr lang="fr-BE" sz="1600" dirty="0">
                <a:latin typeface="Open Sans" panose="020B0606030504020204" pitchFamily="34" charset="0"/>
                <a:ea typeface="Open Sans" panose="020B0606030504020204" pitchFamily="34" charset="0"/>
                <a:cs typeface="Open Sans" panose="020B0606030504020204" pitchFamily="34" charset="0"/>
              </a:rPr>
              <a:t>Emission </a:t>
            </a:r>
            <a:r>
              <a:rPr lang="en-GB" sz="1600" dirty="0">
                <a:latin typeface="Open Sans" panose="020B0606030504020204" pitchFamily="34" charset="0"/>
                <a:ea typeface="Open Sans" panose="020B0606030504020204" pitchFamily="34" charset="0"/>
                <a:cs typeface="Open Sans" panose="020B0606030504020204" pitchFamily="34" charset="0"/>
              </a:rPr>
              <a:t>through</a:t>
            </a:r>
            <a:r>
              <a:rPr lang="fr-BE" sz="1600" dirty="0">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incineration</a:t>
            </a:r>
          </a:p>
          <a:p>
            <a:pPr marL="285750" indent="-285750">
              <a:lnSpc>
                <a:spcPct val="150000"/>
              </a:lnSpc>
              <a:buFont typeface="Courier New" panose="02070309020205020404" pitchFamily="49" charset="0"/>
              <a:buChar char="o"/>
            </a:pPr>
            <a:r>
              <a:rPr lang="fr-BE" sz="1600" dirty="0">
                <a:latin typeface="Open Sans" panose="020B0606030504020204" pitchFamily="34" charset="0"/>
                <a:ea typeface="Open Sans" panose="020B0606030504020204" pitchFamily="34" charset="0"/>
                <a:cs typeface="Open Sans" panose="020B0606030504020204" pitchFamily="34" charset="0"/>
              </a:rPr>
              <a:t>Accumulation in </a:t>
            </a:r>
            <a:r>
              <a:rPr lang="en-GB" sz="1600" dirty="0">
                <a:latin typeface="Open Sans" panose="020B0606030504020204" pitchFamily="34" charset="0"/>
                <a:ea typeface="Open Sans" panose="020B0606030504020204" pitchFamily="34" charset="0"/>
                <a:cs typeface="Open Sans" panose="020B0606030504020204" pitchFamily="34" charset="0"/>
              </a:rPr>
              <a:t>recycling</a:t>
            </a:r>
            <a:r>
              <a:rPr lang="fr-BE" sz="1600" dirty="0">
                <a:latin typeface="Open Sans" panose="020B0606030504020204" pitchFamily="34" charset="0"/>
                <a:ea typeface="Open Sans" panose="020B0606030504020204" pitchFamily="34" charset="0"/>
                <a:cs typeface="Open Sans" panose="020B0606030504020204" pitchFamily="34" charset="0"/>
              </a:rPr>
              <a:t> or </a:t>
            </a:r>
            <a:r>
              <a:rPr lang="en-GB" sz="1600" dirty="0">
                <a:latin typeface="Open Sans" panose="020B0606030504020204" pitchFamily="34" charset="0"/>
                <a:ea typeface="Open Sans" panose="020B0606030504020204" pitchFamily="34" charset="0"/>
                <a:cs typeface="Open Sans" panose="020B0606030504020204" pitchFamily="34" charset="0"/>
              </a:rPr>
              <a:t>landfill</a:t>
            </a:r>
          </a:p>
        </p:txBody>
      </p:sp>
      <p:pic>
        <p:nvPicPr>
          <p:cNvPr id="25" name="Picture 7">
            <a:extLst>
              <a:ext uri="{FF2B5EF4-FFF2-40B4-BE49-F238E27FC236}">
                <a16:creationId xmlns:a16="http://schemas.microsoft.com/office/drawing/2014/main" id="{E42D0165-64A2-3BF8-6793-5B508F60D9F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3312099"/>
            <a:ext cx="144751" cy="155006"/>
          </a:xfrm>
          <a:prstGeom prst="rect">
            <a:avLst/>
          </a:prstGeom>
          <a:solidFill>
            <a:schemeClr val="bg1"/>
          </a:solidFill>
        </p:spPr>
      </p:pic>
      <p:pic>
        <p:nvPicPr>
          <p:cNvPr id="26" name="Picture 7">
            <a:extLst>
              <a:ext uri="{FF2B5EF4-FFF2-40B4-BE49-F238E27FC236}">
                <a16:creationId xmlns:a16="http://schemas.microsoft.com/office/drawing/2014/main" id="{83142309-6B0C-7B11-F6B2-8847A389EB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3692942"/>
            <a:ext cx="144751" cy="155006"/>
          </a:xfrm>
          <a:prstGeom prst="rect">
            <a:avLst/>
          </a:prstGeom>
          <a:solidFill>
            <a:schemeClr val="bg1"/>
          </a:solidFill>
        </p:spPr>
      </p:pic>
      <p:pic>
        <p:nvPicPr>
          <p:cNvPr id="27" name="Picture 7">
            <a:extLst>
              <a:ext uri="{FF2B5EF4-FFF2-40B4-BE49-F238E27FC236}">
                <a16:creationId xmlns:a16="http://schemas.microsoft.com/office/drawing/2014/main" id="{43834C6F-AE0B-4E55-0AE3-ABF15E46E29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4062493"/>
            <a:ext cx="144751" cy="155006"/>
          </a:xfrm>
          <a:prstGeom prst="rect">
            <a:avLst/>
          </a:prstGeom>
          <a:solidFill>
            <a:schemeClr val="bg1"/>
          </a:solidFill>
        </p:spPr>
      </p:pic>
      <p:pic>
        <p:nvPicPr>
          <p:cNvPr id="28" name="Picture 7">
            <a:extLst>
              <a:ext uri="{FF2B5EF4-FFF2-40B4-BE49-F238E27FC236}">
                <a16:creationId xmlns:a16="http://schemas.microsoft.com/office/drawing/2014/main" id="{E283B7D5-FAFA-57DE-974D-306B681C0D9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4432044"/>
            <a:ext cx="144751" cy="155006"/>
          </a:xfrm>
          <a:prstGeom prst="rect">
            <a:avLst/>
          </a:prstGeom>
          <a:solidFill>
            <a:schemeClr val="bg1"/>
          </a:solidFill>
        </p:spPr>
      </p:pic>
      <p:pic>
        <p:nvPicPr>
          <p:cNvPr id="32" name="Picture 7">
            <a:extLst>
              <a:ext uri="{FF2B5EF4-FFF2-40B4-BE49-F238E27FC236}">
                <a16:creationId xmlns:a16="http://schemas.microsoft.com/office/drawing/2014/main" id="{BE36C8CE-3400-E4EB-7906-6DDC6258055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4801595"/>
            <a:ext cx="144751" cy="155006"/>
          </a:xfrm>
          <a:prstGeom prst="rect">
            <a:avLst/>
          </a:prstGeom>
          <a:solidFill>
            <a:schemeClr val="bg1"/>
          </a:solidFill>
        </p:spPr>
      </p:pic>
      <p:pic>
        <p:nvPicPr>
          <p:cNvPr id="33" name="Picture 7">
            <a:extLst>
              <a:ext uri="{FF2B5EF4-FFF2-40B4-BE49-F238E27FC236}">
                <a16:creationId xmlns:a16="http://schemas.microsoft.com/office/drawing/2014/main" id="{AA0F0F8F-8A9D-C8F9-2076-824FFC2A01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5171146"/>
            <a:ext cx="144751" cy="155006"/>
          </a:xfrm>
          <a:prstGeom prst="rect">
            <a:avLst/>
          </a:prstGeom>
          <a:solidFill>
            <a:schemeClr val="bg1"/>
          </a:solidFill>
        </p:spPr>
      </p:pic>
      <p:pic>
        <p:nvPicPr>
          <p:cNvPr id="38" name="Picture 7">
            <a:extLst>
              <a:ext uri="{FF2B5EF4-FFF2-40B4-BE49-F238E27FC236}">
                <a16:creationId xmlns:a16="http://schemas.microsoft.com/office/drawing/2014/main" id="{137AD1BA-F616-5469-C1C6-428712B47B1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5540697"/>
            <a:ext cx="144751" cy="155006"/>
          </a:xfrm>
          <a:prstGeom prst="rect">
            <a:avLst/>
          </a:prstGeom>
          <a:solidFill>
            <a:schemeClr val="bg1"/>
          </a:solidFill>
        </p:spPr>
      </p:pic>
    </p:spTree>
    <p:extLst>
      <p:ext uri="{BB962C8B-B14F-4D97-AF65-F5344CB8AC3E}">
        <p14:creationId xmlns:p14="http://schemas.microsoft.com/office/powerpoint/2010/main" val="195526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9"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A1F2B-FFD8-EDAB-5673-AD0CE12B2AD8}"/>
              </a:ext>
            </a:extLst>
          </p:cNvPr>
          <p:cNvSpPr/>
          <p:nvPr/>
        </p:nvSpPr>
        <p:spPr>
          <a:xfrm>
            <a:off x="11653521" y="6432517"/>
            <a:ext cx="377836" cy="2462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DD8837-E3C8-C642-A5D8-2A1CF98C41EC}" type="slidenum">
              <a:rPr kumimoji="0" lang="en-ID" sz="1000" b="0" i="0" u="none" strike="noStrike" kern="1200" cap="none" spc="0" normalizeH="0" baseline="0" noProof="0" smtClean="0">
                <a:ln>
                  <a:noFill/>
                </a:ln>
                <a:solidFill>
                  <a:prstClr val="white"/>
                </a:solidFill>
                <a:effectLst/>
                <a:uLnTx/>
                <a:uFillTx/>
                <a:latin typeface="Open Sans" panose="020B0606030504020204" pitchFamily="34" charset="0"/>
                <a:ea typeface="+mn-ea"/>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ID" sz="1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2" name="TextBox 1">
            <a:extLst>
              <a:ext uri="{FF2B5EF4-FFF2-40B4-BE49-F238E27FC236}">
                <a16:creationId xmlns:a16="http://schemas.microsoft.com/office/drawing/2014/main" id="{96074318-4E10-E8E1-BA5E-DEE577C2D1BE}"/>
              </a:ext>
            </a:extLst>
          </p:cNvPr>
          <p:cNvSpPr txBox="1"/>
          <p:nvPr/>
        </p:nvSpPr>
        <p:spPr>
          <a:xfrm>
            <a:off x="340032" y="2767281"/>
            <a:ext cx="823207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rPr>
              <a:t>GLASS PACKAGING</a:t>
            </a:r>
          </a:p>
        </p:txBody>
      </p:sp>
    </p:spTree>
    <p:extLst>
      <p:ext uri="{BB962C8B-B14F-4D97-AF65-F5344CB8AC3E}">
        <p14:creationId xmlns:p14="http://schemas.microsoft.com/office/powerpoint/2010/main" val="47977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B676048-C6CD-7F30-0506-2E7760EED3A5}"/>
              </a:ext>
            </a:extLst>
          </p:cNvPr>
          <p:cNvSpPr txBox="1"/>
          <p:nvPr/>
        </p:nvSpPr>
        <p:spPr>
          <a:xfrm>
            <a:off x="1224949" y="885231"/>
            <a:ext cx="10058992" cy="646331"/>
          </a:xfrm>
          <a:prstGeom prst="rect">
            <a:avLst/>
          </a:prstGeom>
          <a:noFill/>
        </p:spPr>
        <p:txBody>
          <a:bodyPr wrap="square" rtlCol="0">
            <a:spAutoFit/>
          </a:bodyPr>
          <a:lstStyle/>
          <a:p>
            <a:pPr algn="ctr"/>
            <a:r>
              <a:rPr lang="en-ID" sz="3600" b="1" dirty="0">
                <a:solidFill>
                  <a:srgbClr val="57BD83"/>
                </a:solidFill>
                <a:latin typeface="Open Sans" panose="020B0606030504020204" pitchFamily="34" charset="0"/>
                <a:cs typeface="Open Sans" panose="020B0606030504020204" pitchFamily="34" charset="0"/>
              </a:rPr>
              <a:t>Hybrid Sol-Gel Coating for Glass Packaging</a:t>
            </a:r>
          </a:p>
        </p:txBody>
      </p:sp>
      <p:sp>
        <p:nvSpPr>
          <p:cNvPr id="11" name="ZoneTexte 10">
            <a:extLst>
              <a:ext uri="{FF2B5EF4-FFF2-40B4-BE49-F238E27FC236}">
                <a16:creationId xmlns:a16="http://schemas.microsoft.com/office/drawing/2014/main" id="{C16E01FF-3566-12F8-BF9C-51B0803C25B2}"/>
              </a:ext>
            </a:extLst>
          </p:cNvPr>
          <p:cNvSpPr txBox="1"/>
          <p:nvPr/>
        </p:nvSpPr>
        <p:spPr>
          <a:xfrm>
            <a:off x="416740" y="3030102"/>
            <a:ext cx="7199530" cy="3377015"/>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Transparency</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translucency</a:t>
            </a:r>
          </a:p>
          <a:p>
            <a:pPr marL="285750" indent="-285750">
              <a:lnSpc>
                <a:spcPct val="150000"/>
              </a:lnSpc>
              <a:buFont typeface="Arial" panose="020B0604020202020204" pitchFamily="34" charset="0"/>
              <a:buChar char="•"/>
            </a:pP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Compatible</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 with industrial process (</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spray</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 </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curing</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a:t>
            </a:r>
          </a:p>
          <a:p>
            <a:pPr marL="285750" indent="-285750">
              <a:lnSpc>
                <a:spcPct val="150000"/>
              </a:lnSpc>
              <a:buFont typeface="Arial" panose="020B0604020202020204" pitchFamily="34" charset="0"/>
              <a:buChar char="•"/>
            </a:pP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Requirements of packaging and particularly cosmetic industry </a:t>
            </a:r>
          </a:p>
          <a:p>
            <a:pPr marL="285750" indent="-285750">
              <a:lnSpc>
                <a:spcPct val="150000"/>
              </a:lnSpc>
              <a:buFont typeface="Arial" panose="020B0604020202020204" pitchFamily="34" charset="0"/>
              <a:buChar char="•"/>
            </a:pP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Hybrid PFAS-free hybrid sol-gel</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 coatings for water &amp; oil repellence </a:t>
            </a:r>
          </a:p>
          <a:p>
            <a:pPr marL="285750" indent="-285750">
              <a:lnSpc>
                <a:spcPct val="150000"/>
              </a:lnSpc>
              <a:buFont typeface="Arial" panose="020B0604020202020204" pitchFamily="34" charset="0"/>
              <a:buChar char="•"/>
            </a:pP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Solvent based</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 with high inorganic content and </a:t>
            </a: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bio-based content up to 25%</a:t>
            </a:r>
          </a:p>
          <a:p>
            <a:pPr marL="285750" indent="-285750">
              <a:lnSpc>
                <a:spcPct val="150000"/>
              </a:lnSpc>
              <a:buFont typeface="Arial" panose="020B0604020202020204" pitchFamily="34" charset="0"/>
              <a:buChar char="•"/>
            </a:pPr>
            <a:r>
              <a:rPr lang="en-GB" sz="1600" b="1"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Neutral coating to avoid migration </a:t>
            </a:r>
            <a:r>
              <a:rPr lang="en-GB" sz="1600" dirty="0">
                <a:solidFill>
                  <a:srgbClr val="000000"/>
                </a:solidFill>
                <a:latin typeface="Open Sans" panose="020B0606030504020204" pitchFamily="34" charset="0"/>
                <a:ea typeface="Open Sans" panose="020B0606030504020204" pitchFamily="34" charset="0"/>
                <a:cs typeface="Times New Roman" panose="02020603050405020304" pitchFamily="18" charset="0"/>
              </a:rPr>
              <a:t>from both side of the coating with a very limited release that would not alter the emulsion (skin contact, flavour…)</a:t>
            </a:r>
          </a:p>
        </p:txBody>
      </p:sp>
      <p:sp>
        <p:nvSpPr>
          <p:cNvPr id="3" name="Rectangle 2">
            <a:extLst>
              <a:ext uri="{FF2B5EF4-FFF2-40B4-BE49-F238E27FC236}">
                <a16:creationId xmlns:a16="http://schemas.microsoft.com/office/drawing/2014/main" id="{3A5F071C-FB24-A706-31E2-427396F8207C}"/>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14</a:t>
            </a:fld>
            <a:endParaRPr lang="en-ID" sz="1000" dirty="0">
              <a:solidFill>
                <a:schemeClr val="bg1"/>
              </a:solidFill>
              <a:latin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6EFFC96-E382-90D6-CC06-CCF4B0559411}"/>
              </a:ext>
            </a:extLst>
          </p:cNvPr>
          <p:cNvSpPr txBox="1"/>
          <p:nvPr/>
        </p:nvSpPr>
        <p:spPr>
          <a:xfrm>
            <a:off x="1765760" y="1591312"/>
            <a:ext cx="6817802" cy="1328023"/>
          </a:xfrm>
          <a:prstGeom prst="roundRect">
            <a:avLst/>
          </a:prstGeom>
          <a:solidFill>
            <a:srgbClr val="57BD83"/>
          </a:solidFill>
        </p:spPr>
        <p:txBody>
          <a:bodyPr wrap="square">
            <a:spAutoFit/>
          </a:bodyPr>
          <a:lstStyle/>
          <a:p>
            <a:pPr lvl="0">
              <a:lnSpc>
                <a:spcPct val="150000"/>
              </a:lnSpc>
            </a:pPr>
            <a:r>
              <a:rPr lang="en-GB" sz="1600" dirty="0">
                <a:latin typeface="Open Sans" pitchFamily="2" charset="0"/>
                <a:ea typeface="Open Sans" pitchFamily="2" charset="0"/>
                <a:cs typeface="Open Sans" pitchFamily="2" charset="0"/>
              </a:rPr>
              <a:t>Allow high liquid sliding without leaving any residue on the surface</a:t>
            </a:r>
          </a:p>
          <a:p>
            <a:pPr marL="285750" lvl="0" indent="-285750">
              <a:buFont typeface="Arial" panose="020B0604020202020204" pitchFamily="34" charset="0"/>
              <a:buChar char="•"/>
            </a:pPr>
            <a:r>
              <a:rPr lang="en-GB" sz="1600" b="1" dirty="0">
                <a:latin typeface="Open Sans" pitchFamily="2" charset="0"/>
                <a:ea typeface="Open Sans" pitchFamily="2" charset="0"/>
                <a:cs typeface="Open Sans" pitchFamily="2" charset="0"/>
              </a:rPr>
              <a:t>Reduce waste </a:t>
            </a:r>
            <a:r>
              <a:rPr lang="en-GB" sz="1600" dirty="0">
                <a:latin typeface="Open Sans" pitchFamily="2" charset="0"/>
                <a:ea typeface="Open Sans" pitchFamily="2" charset="0"/>
                <a:cs typeface="Open Sans" pitchFamily="2" charset="0"/>
              </a:rPr>
              <a:t>(up to 25%)</a:t>
            </a:r>
          </a:p>
          <a:p>
            <a:pPr marL="285750" indent="-285750">
              <a:buFont typeface="Arial" panose="020B0604020202020204" pitchFamily="34" charset="0"/>
              <a:buChar char="•"/>
            </a:pPr>
            <a:r>
              <a:rPr lang="en-GB" sz="1600" b="1" dirty="0">
                <a:latin typeface="Open Sans" pitchFamily="2" charset="0"/>
                <a:ea typeface="Open Sans" pitchFamily="2" charset="0"/>
                <a:cs typeface="Open Sans" pitchFamily="2" charset="0"/>
              </a:rPr>
              <a:t>Facilitate reuse </a:t>
            </a:r>
            <a:r>
              <a:rPr lang="en-GB" sz="1600" dirty="0">
                <a:latin typeface="Open Sans" pitchFamily="2" charset="0"/>
                <a:ea typeface="Open Sans" pitchFamily="2" charset="0"/>
                <a:cs typeface="Open Sans" pitchFamily="2" charset="0"/>
              </a:rPr>
              <a:t>of the container (easy cleaning)</a:t>
            </a:r>
          </a:p>
          <a:p>
            <a:pPr marL="285750" lvl="0" indent="-285750">
              <a:buFont typeface="Arial" panose="020B0604020202020204" pitchFamily="34" charset="0"/>
              <a:buChar char="•"/>
            </a:pPr>
            <a:r>
              <a:rPr lang="en-GB" sz="1600" b="1" dirty="0">
                <a:latin typeface="Open Sans" pitchFamily="2" charset="0"/>
                <a:ea typeface="Open Sans" pitchFamily="2" charset="0"/>
                <a:cs typeface="Open Sans" pitchFamily="2" charset="0"/>
              </a:rPr>
              <a:t>Aesthetics</a:t>
            </a:r>
            <a:r>
              <a:rPr lang="en-GB" sz="1600" dirty="0">
                <a:latin typeface="Open Sans" pitchFamily="2" charset="0"/>
                <a:ea typeface="Open Sans" pitchFamily="2" charset="0"/>
                <a:cs typeface="Open Sans" pitchFamily="2" charset="0"/>
              </a:rPr>
              <a:t>: keep clean surface (crucial for cosmetic)</a:t>
            </a:r>
          </a:p>
        </p:txBody>
      </p:sp>
      <p:sp>
        <p:nvSpPr>
          <p:cNvPr id="9" name="Oval 8">
            <a:extLst>
              <a:ext uri="{FF2B5EF4-FFF2-40B4-BE49-F238E27FC236}">
                <a16:creationId xmlns:a16="http://schemas.microsoft.com/office/drawing/2014/main" id="{5DE5AB95-BD2E-3C7C-637B-3CC384CDF5BF}"/>
              </a:ext>
            </a:extLst>
          </p:cNvPr>
          <p:cNvSpPr/>
          <p:nvPr/>
        </p:nvSpPr>
        <p:spPr>
          <a:xfrm>
            <a:off x="416740" y="1603580"/>
            <a:ext cx="1260000" cy="1260000"/>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age 22">
            <a:extLst>
              <a:ext uri="{FF2B5EF4-FFF2-40B4-BE49-F238E27FC236}">
                <a16:creationId xmlns:a16="http://schemas.microsoft.com/office/drawing/2014/main" id="{0674DCB1-7B75-84A0-649B-1F3E0FD2C7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0030" y="5531496"/>
            <a:ext cx="733911" cy="437594"/>
          </a:xfrm>
          <a:prstGeom prst="rect">
            <a:avLst/>
          </a:prstGeom>
        </p:spPr>
      </p:pic>
      <p:pic>
        <p:nvPicPr>
          <p:cNvPr id="2" name="Picture 1" descr="Logo, company name&#10;&#10;Description automatically generated">
            <a:extLst>
              <a:ext uri="{FF2B5EF4-FFF2-40B4-BE49-F238E27FC236}">
                <a16:creationId xmlns:a16="http://schemas.microsoft.com/office/drawing/2014/main" id="{66D1889C-065A-FBA9-34C7-CDA65E3CA8EB}"/>
              </a:ext>
            </a:extLst>
          </p:cNvPr>
          <p:cNvPicPr>
            <a:picLocks noChangeAspect="1"/>
          </p:cNvPicPr>
          <p:nvPr/>
        </p:nvPicPr>
        <p:blipFill>
          <a:blip r:embed="rId5" cstate="email">
            <a:alphaModFix amt="80000"/>
            <a:extLst>
              <a:ext uri="{28A0092B-C50C-407E-A947-70E740481C1C}">
                <a14:useLocalDpi xmlns:a14="http://schemas.microsoft.com/office/drawing/2010/main"/>
              </a:ext>
            </a:extLst>
          </a:blip>
          <a:stretch>
            <a:fillRect/>
          </a:stretch>
        </p:blipFill>
        <p:spPr>
          <a:xfrm>
            <a:off x="9287112" y="5411157"/>
            <a:ext cx="1232602" cy="678272"/>
          </a:xfrm>
          <a:prstGeom prst="rect">
            <a:avLst/>
          </a:prstGeom>
        </p:spPr>
      </p:pic>
      <p:pic>
        <p:nvPicPr>
          <p:cNvPr id="4" name="image47.png">
            <a:extLst>
              <a:ext uri="{FF2B5EF4-FFF2-40B4-BE49-F238E27FC236}">
                <a16:creationId xmlns:a16="http://schemas.microsoft.com/office/drawing/2014/main" id="{E83FE9C0-87E6-298C-A892-0CBECC76E656}"/>
              </a:ext>
            </a:extLst>
          </p:cNvPr>
          <p:cNvPicPr/>
          <p:nvPr/>
        </p:nvPicPr>
        <p:blipFill>
          <a:blip r:embed="rId6" cstate="email">
            <a:extLst>
              <a:ext uri="{28A0092B-C50C-407E-A947-70E740481C1C}">
                <a14:useLocalDpi xmlns:a14="http://schemas.microsoft.com/office/drawing/2010/main"/>
              </a:ext>
            </a:extLst>
          </a:blip>
          <a:srcRect/>
          <a:stretch>
            <a:fillRect/>
          </a:stretch>
        </p:blipFill>
        <p:spPr>
          <a:xfrm>
            <a:off x="7934149" y="3849914"/>
            <a:ext cx="4257851" cy="1060186"/>
          </a:xfrm>
          <a:prstGeom prst="rect">
            <a:avLst/>
          </a:prstGeom>
          <a:ln/>
        </p:spPr>
      </p:pic>
      <p:sp>
        <p:nvSpPr>
          <p:cNvPr id="6" name="Rectangle: Rounded Corners 5">
            <a:extLst>
              <a:ext uri="{FF2B5EF4-FFF2-40B4-BE49-F238E27FC236}">
                <a16:creationId xmlns:a16="http://schemas.microsoft.com/office/drawing/2014/main" id="{E01B8BE2-9816-B29B-6A37-D6E82B0B16F9}"/>
              </a:ext>
            </a:extLst>
          </p:cNvPr>
          <p:cNvSpPr/>
          <p:nvPr/>
        </p:nvSpPr>
        <p:spPr>
          <a:xfrm>
            <a:off x="8953500" y="1586465"/>
            <a:ext cx="2888939" cy="1771840"/>
          </a:xfrm>
          <a:prstGeom prst="roundRect">
            <a:avLst/>
          </a:prstGeom>
          <a:blipFill>
            <a:blip r:embed="rId7" cstate="email">
              <a:extLst>
                <a:ext uri="{28A0092B-C50C-407E-A947-70E740481C1C}">
                  <a14:useLocalDpi xmlns:a14="http://schemas.microsoft.com/office/drawing/2010/main"/>
                </a:ext>
              </a:extLst>
            </a:blip>
            <a:stretch>
              <a:fillRect t="8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7">
            <a:extLst>
              <a:ext uri="{FF2B5EF4-FFF2-40B4-BE49-F238E27FC236}">
                <a16:creationId xmlns:a16="http://schemas.microsoft.com/office/drawing/2014/main" id="{6C9592F4-7732-DFC9-CD5C-C5FA848B23B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3182559"/>
            <a:ext cx="144751" cy="155006"/>
          </a:xfrm>
          <a:prstGeom prst="rect">
            <a:avLst/>
          </a:prstGeom>
          <a:solidFill>
            <a:schemeClr val="bg1"/>
          </a:solidFill>
        </p:spPr>
      </p:pic>
      <p:pic>
        <p:nvPicPr>
          <p:cNvPr id="14" name="Picture 7">
            <a:extLst>
              <a:ext uri="{FF2B5EF4-FFF2-40B4-BE49-F238E27FC236}">
                <a16:creationId xmlns:a16="http://schemas.microsoft.com/office/drawing/2014/main" id="{3540D6EC-532B-656B-397C-7F297BCF920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3563402"/>
            <a:ext cx="144751" cy="155006"/>
          </a:xfrm>
          <a:prstGeom prst="rect">
            <a:avLst/>
          </a:prstGeom>
          <a:solidFill>
            <a:schemeClr val="bg1"/>
          </a:solidFill>
        </p:spPr>
      </p:pic>
      <p:pic>
        <p:nvPicPr>
          <p:cNvPr id="15" name="Picture 7">
            <a:extLst>
              <a:ext uri="{FF2B5EF4-FFF2-40B4-BE49-F238E27FC236}">
                <a16:creationId xmlns:a16="http://schemas.microsoft.com/office/drawing/2014/main" id="{760B83C1-3C93-3D9B-7709-3F7B105C059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3932953"/>
            <a:ext cx="144751" cy="155006"/>
          </a:xfrm>
          <a:prstGeom prst="rect">
            <a:avLst/>
          </a:prstGeom>
          <a:solidFill>
            <a:schemeClr val="bg1"/>
          </a:solidFill>
        </p:spPr>
      </p:pic>
      <p:pic>
        <p:nvPicPr>
          <p:cNvPr id="16" name="Picture 7">
            <a:extLst>
              <a:ext uri="{FF2B5EF4-FFF2-40B4-BE49-F238E27FC236}">
                <a16:creationId xmlns:a16="http://schemas.microsoft.com/office/drawing/2014/main" id="{C24FF99D-806B-F27D-51FB-59DD7C622CB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4302504"/>
            <a:ext cx="144751" cy="155006"/>
          </a:xfrm>
          <a:prstGeom prst="rect">
            <a:avLst/>
          </a:prstGeom>
          <a:solidFill>
            <a:schemeClr val="bg1"/>
          </a:solidFill>
        </p:spPr>
      </p:pic>
      <p:pic>
        <p:nvPicPr>
          <p:cNvPr id="17" name="Picture 7">
            <a:extLst>
              <a:ext uri="{FF2B5EF4-FFF2-40B4-BE49-F238E27FC236}">
                <a16:creationId xmlns:a16="http://schemas.microsoft.com/office/drawing/2014/main" id="{94FB1496-3D96-C367-CF83-B8DAD889575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4672055"/>
            <a:ext cx="144751" cy="155006"/>
          </a:xfrm>
          <a:prstGeom prst="rect">
            <a:avLst/>
          </a:prstGeom>
          <a:solidFill>
            <a:schemeClr val="bg1"/>
          </a:solidFill>
        </p:spPr>
      </p:pic>
      <p:pic>
        <p:nvPicPr>
          <p:cNvPr id="20" name="Picture 7">
            <a:extLst>
              <a:ext uri="{FF2B5EF4-FFF2-40B4-BE49-F238E27FC236}">
                <a16:creationId xmlns:a16="http://schemas.microsoft.com/office/drawing/2014/main" id="{96878AEF-939C-314D-E651-D4E34CB2DD0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6252" y="5411157"/>
            <a:ext cx="144751" cy="155006"/>
          </a:xfrm>
          <a:prstGeom prst="rect">
            <a:avLst/>
          </a:prstGeom>
          <a:solidFill>
            <a:schemeClr val="bg1"/>
          </a:solidFill>
        </p:spPr>
      </p:pic>
    </p:spTree>
    <p:extLst>
      <p:ext uri="{BB962C8B-B14F-4D97-AF65-F5344CB8AC3E}">
        <p14:creationId xmlns:p14="http://schemas.microsoft.com/office/powerpoint/2010/main" val="137558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9"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Diagonal Corner of Rectangle 31">
            <a:extLst>
              <a:ext uri="{FF2B5EF4-FFF2-40B4-BE49-F238E27FC236}">
                <a16:creationId xmlns:a16="http://schemas.microsoft.com/office/drawing/2014/main" id="{AF930792-F079-1B99-EBA9-2034265C7CCA}"/>
              </a:ext>
            </a:extLst>
          </p:cNvPr>
          <p:cNvSpPr/>
          <p:nvPr/>
        </p:nvSpPr>
        <p:spPr>
          <a:xfrm>
            <a:off x="9096263" y="4188174"/>
            <a:ext cx="2520234" cy="1523344"/>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31" name="Round Diagonal Corner of Rectangle 30">
            <a:extLst>
              <a:ext uri="{FF2B5EF4-FFF2-40B4-BE49-F238E27FC236}">
                <a16:creationId xmlns:a16="http://schemas.microsoft.com/office/drawing/2014/main" id="{E55CE576-4F28-CC43-5CF7-1138A2E6855B}"/>
              </a:ext>
            </a:extLst>
          </p:cNvPr>
          <p:cNvSpPr/>
          <p:nvPr/>
        </p:nvSpPr>
        <p:spPr>
          <a:xfrm>
            <a:off x="6137916" y="4188174"/>
            <a:ext cx="2520234" cy="1523344"/>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30" name="Round Diagonal Corner of Rectangle 29">
            <a:extLst>
              <a:ext uri="{FF2B5EF4-FFF2-40B4-BE49-F238E27FC236}">
                <a16:creationId xmlns:a16="http://schemas.microsoft.com/office/drawing/2014/main" id="{B5F46E2B-36A6-C0C0-66C2-26A92DA8B046}"/>
              </a:ext>
            </a:extLst>
          </p:cNvPr>
          <p:cNvSpPr/>
          <p:nvPr/>
        </p:nvSpPr>
        <p:spPr>
          <a:xfrm>
            <a:off x="3173628" y="4188174"/>
            <a:ext cx="2520234" cy="1523344"/>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29" name="Round Diagonal Corner of Rectangle 28">
            <a:extLst>
              <a:ext uri="{FF2B5EF4-FFF2-40B4-BE49-F238E27FC236}">
                <a16:creationId xmlns:a16="http://schemas.microsoft.com/office/drawing/2014/main" id="{CF9C0F04-BF6E-3BD3-CFF4-9351A2DFD84B}"/>
              </a:ext>
            </a:extLst>
          </p:cNvPr>
          <p:cNvSpPr/>
          <p:nvPr/>
        </p:nvSpPr>
        <p:spPr>
          <a:xfrm>
            <a:off x="209340" y="4188174"/>
            <a:ext cx="2520234" cy="1523344"/>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24" name="Round Diagonal Corner of Rectangle 23">
            <a:extLst>
              <a:ext uri="{FF2B5EF4-FFF2-40B4-BE49-F238E27FC236}">
                <a16:creationId xmlns:a16="http://schemas.microsoft.com/office/drawing/2014/main" id="{E84E42B9-3DD1-1A30-7F81-93B8FA0184F2}"/>
              </a:ext>
            </a:extLst>
          </p:cNvPr>
          <p:cNvSpPr/>
          <p:nvPr/>
        </p:nvSpPr>
        <p:spPr>
          <a:xfrm>
            <a:off x="3358282" y="4381651"/>
            <a:ext cx="2520234" cy="1523344"/>
          </a:xfrm>
          <a:prstGeom prst="round2DiagRect">
            <a:avLst>
              <a:gd name="adj1" fmla="val 0"/>
              <a:gd name="adj2" fmla="val 21063"/>
            </a:avLst>
          </a:prstGeom>
          <a:solidFill>
            <a:schemeClr val="bg1">
              <a:lumMod val="95000"/>
              <a:alpha val="59124"/>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25" name="Round Diagonal Corner of Rectangle 24">
            <a:extLst>
              <a:ext uri="{FF2B5EF4-FFF2-40B4-BE49-F238E27FC236}">
                <a16:creationId xmlns:a16="http://schemas.microsoft.com/office/drawing/2014/main" id="{E8ECD451-E5AF-DA0E-B5B6-72D74ECFF581}"/>
              </a:ext>
            </a:extLst>
          </p:cNvPr>
          <p:cNvSpPr/>
          <p:nvPr/>
        </p:nvSpPr>
        <p:spPr>
          <a:xfrm>
            <a:off x="6313485" y="4381651"/>
            <a:ext cx="2520234" cy="1523344"/>
          </a:xfrm>
          <a:prstGeom prst="round2DiagRect">
            <a:avLst>
              <a:gd name="adj1" fmla="val 0"/>
              <a:gd name="adj2" fmla="val 21063"/>
            </a:avLst>
          </a:prstGeom>
          <a:solidFill>
            <a:schemeClr val="bg1">
              <a:lumMod val="95000"/>
              <a:alpha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26" name="Round Diagonal Corner of Rectangle 25">
            <a:extLst>
              <a:ext uri="{FF2B5EF4-FFF2-40B4-BE49-F238E27FC236}">
                <a16:creationId xmlns:a16="http://schemas.microsoft.com/office/drawing/2014/main" id="{A41EFC5D-51E1-02E1-D3B4-7353F6574405}"/>
              </a:ext>
            </a:extLst>
          </p:cNvPr>
          <p:cNvSpPr/>
          <p:nvPr/>
        </p:nvSpPr>
        <p:spPr>
          <a:xfrm>
            <a:off x="9282315" y="4381651"/>
            <a:ext cx="2520234" cy="1523344"/>
          </a:xfrm>
          <a:prstGeom prst="round2DiagRect">
            <a:avLst>
              <a:gd name="adj1" fmla="val 0"/>
              <a:gd name="adj2" fmla="val 21063"/>
            </a:avLst>
          </a:prstGeom>
          <a:solidFill>
            <a:schemeClr val="bg1">
              <a:lumMod val="95000"/>
              <a:alpha val="59124"/>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23" name="Round Diagonal Corner of Rectangle 22">
            <a:extLst>
              <a:ext uri="{FF2B5EF4-FFF2-40B4-BE49-F238E27FC236}">
                <a16:creationId xmlns:a16="http://schemas.microsoft.com/office/drawing/2014/main" id="{96B3D418-5F5C-B665-D44A-82547D94A787}"/>
              </a:ext>
            </a:extLst>
          </p:cNvPr>
          <p:cNvSpPr/>
          <p:nvPr/>
        </p:nvSpPr>
        <p:spPr>
          <a:xfrm>
            <a:off x="389450" y="4381651"/>
            <a:ext cx="2520234" cy="1523344"/>
          </a:xfrm>
          <a:prstGeom prst="round2DiagRect">
            <a:avLst>
              <a:gd name="adj1" fmla="val 0"/>
              <a:gd name="adj2" fmla="val 21063"/>
            </a:avLst>
          </a:prstGeom>
          <a:solidFill>
            <a:schemeClr val="bg1">
              <a:lumMod val="95000"/>
              <a:alpha val="7451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2" name="TextBox 1">
            <a:extLst>
              <a:ext uri="{FF2B5EF4-FFF2-40B4-BE49-F238E27FC236}">
                <a16:creationId xmlns:a16="http://schemas.microsoft.com/office/drawing/2014/main" id="{83A88BBA-EB18-684E-8113-1E46173A5C23}"/>
              </a:ext>
            </a:extLst>
          </p:cNvPr>
          <p:cNvSpPr txBox="1"/>
          <p:nvPr/>
        </p:nvSpPr>
        <p:spPr>
          <a:xfrm>
            <a:off x="4400309" y="829673"/>
            <a:ext cx="3391382" cy="646331"/>
          </a:xfrm>
          <a:prstGeom prst="rect">
            <a:avLst/>
          </a:prstGeom>
          <a:noFill/>
        </p:spPr>
        <p:txBody>
          <a:bodyPr wrap="square" rtlCol="0">
            <a:spAutoFit/>
          </a:bodyPr>
          <a:lstStyle/>
          <a:p>
            <a:pPr algn="ctr"/>
            <a:r>
              <a:rPr lang="en-US" sz="3600" b="1" dirty="0">
                <a:solidFill>
                  <a:srgbClr val="57BD83"/>
                </a:solidFill>
                <a:latin typeface="Open Sans" panose="020B0606030504020204" pitchFamily="34" charset="0"/>
                <a:ea typeface="Open Sans" panose="020B0606030504020204" pitchFamily="34" charset="0"/>
                <a:cs typeface="Open Sans" panose="020B0606030504020204" pitchFamily="34" charset="0"/>
              </a:rPr>
              <a:t>Impacts</a:t>
            </a:r>
            <a:endParaRPr lang="en-US" sz="2800" b="1" dirty="0">
              <a:solidFill>
                <a:srgbClr val="57BD8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ound Diagonal Corner of Rectangle 13">
            <a:extLst>
              <a:ext uri="{FF2B5EF4-FFF2-40B4-BE49-F238E27FC236}">
                <a16:creationId xmlns:a16="http://schemas.microsoft.com/office/drawing/2014/main" id="{46754B91-0789-0DBE-D53A-6A7D9258B3F0}"/>
              </a:ext>
            </a:extLst>
          </p:cNvPr>
          <p:cNvSpPr/>
          <p:nvPr/>
        </p:nvSpPr>
        <p:spPr>
          <a:xfrm>
            <a:off x="389450" y="1710340"/>
            <a:ext cx="2254073" cy="2254073"/>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18" name="Round Diagonal Corner of Rectangle 17">
            <a:extLst>
              <a:ext uri="{FF2B5EF4-FFF2-40B4-BE49-F238E27FC236}">
                <a16:creationId xmlns:a16="http://schemas.microsoft.com/office/drawing/2014/main" id="{5710328F-35A2-3B16-D9A3-CB7FF36063C0}"/>
              </a:ext>
            </a:extLst>
          </p:cNvPr>
          <p:cNvSpPr/>
          <p:nvPr/>
        </p:nvSpPr>
        <p:spPr>
          <a:xfrm>
            <a:off x="6318028" y="1710340"/>
            <a:ext cx="2284348" cy="2284348"/>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pic>
        <p:nvPicPr>
          <p:cNvPr id="7" name="Graphic 6" descr="Earth globe: Africa and Europe with solid fill">
            <a:extLst>
              <a:ext uri="{FF2B5EF4-FFF2-40B4-BE49-F238E27FC236}">
                <a16:creationId xmlns:a16="http://schemas.microsoft.com/office/drawing/2014/main" id="{C07F1137-17F9-0DDD-96CD-3D786A9D71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4287" y="1948084"/>
            <a:ext cx="1799802" cy="1799802"/>
          </a:xfrm>
          <a:prstGeom prst="rect">
            <a:avLst/>
          </a:prstGeom>
        </p:spPr>
      </p:pic>
      <p:sp>
        <p:nvSpPr>
          <p:cNvPr id="19" name="Round Diagonal Corner of Rectangle 18">
            <a:extLst>
              <a:ext uri="{FF2B5EF4-FFF2-40B4-BE49-F238E27FC236}">
                <a16:creationId xmlns:a16="http://schemas.microsoft.com/office/drawing/2014/main" id="{91610AE3-4F7C-B189-2A8D-F68E8F12F0EB}"/>
              </a:ext>
            </a:extLst>
          </p:cNvPr>
          <p:cNvSpPr/>
          <p:nvPr/>
        </p:nvSpPr>
        <p:spPr>
          <a:xfrm>
            <a:off x="9282316" y="1710340"/>
            <a:ext cx="2247104" cy="2247104"/>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pic>
        <p:nvPicPr>
          <p:cNvPr id="9" name="Graphic 8" descr="Serveur contour">
            <a:extLst>
              <a:ext uri="{FF2B5EF4-FFF2-40B4-BE49-F238E27FC236}">
                <a16:creationId xmlns:a16="http://schemas.microsoft.com/office/drawing/2014/main" id="{FE87ED50-AB25-577D-2105-1E23189D17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97403" y="1854688"/>
            <a:ext cx="1893198" cy="1893198"/>
          </a:xfrm>
          <a:prstGeom prst="rect">
            <a:avLst/>
          </a:prstGeom>
        </p:spPr>
      </p:pic>
      <p:sp>
        <p:nvSpPr>
          <p:cNvPr id="17" name="Round Diagonal Corner of Rectangle 16">
            <a:extLst>
              <a:ext uri="{FF2B5EF4-FFF2-40B4-BE49-F238E27FC236}">
                <a16:creationId xmlns:a16="http://schemas.microsoft.com/office/drawing/2014/main" id="{1756A840-9913-B2C1-B1A7-60B15C7EB663}"/>
              </a:ext>
            </a:extLst>
          </p:cNvPr>
          <p:cNvSpPr/>
          <p:nvPr/>
        </p:nvSpPr>
        <p:spPr>
          <a:xfrm>
            <a:off x="3338599" y="1736808"/>
            <a:ext cx="2284352" cy="2284352"/>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20" name="TextBox 19">
            <a:extLst>
              <a:ext uri="{FF2B5EF4-FFF2-40B4-BE49-F238E27FC236}">
                <a16:creationId xmlns:a16="http://schemas.microsoft.com/office/drawing/2014/main" id="{32CDF794-D194-1CEA-E485-CDE6F0627029}"/>
              </a:ext>
            </a:extLst>
          </p:cNvPr>
          <p:cNvSpPr txBox="1"/>
          <p:nvPr/>
        </p:nvSpPr>
        <p:spPr>
          <a:xfrm>
            <a:off x="3358283" y="4408229"/>
            <a:ext cx="2318306" cy="1294585"/>
          </a:xfrm>
          <a:prstGeom prst="rect">
            <a:avLst/>
          </a:prstGeom>
          <a:noFill/>
        </p:spPr>
        <p:txBody>
          <a:bodyPr wrap="square">
            <a:spAutoFit/>
          </a:bodyPr>
          <a:lstStyle/>
          <a:p>
            <a:pPr algn="ctr">
              <a:lnSpc>
                <a:spcPct val="150000"/>
              </a:lnSpc>
            </a:pPr>
            <a:r>
              <a:rPr lang="en-US" sz="1800" b="1" dirty="0">
                <a:latin typeface="Open Sans" panose="020B0606030504020204" pitchFamily="34" charset="0"/>
                <a:sym typeface="Wingdings" panose="05000000000000000000" pitchFamily="2" charset="2"/>
              </a:rPr>
              <a:t>Contribution to </a:t>
            </a:r>
            <a:r>
              <a:rPr lang="en-US" sz="1800" b="1" dirty="0" err="1">
                <a:latin typeface="Open Sans" panose="020B0606030504020204" pitchFamily="34" charset="0"/>
                <a:sym typeface="Wingdings" panose="05000000000000000000" pitchFamily="2" charset="2"/>
              </a:rPr>
              <a:t>SSbD</a:t>
            </a:r>
            <a:r>
              <a:rPr lang="en-US" sz="1800" b="1" dirty="0">
                <a:latin typeface="Open Sans" panose="020B0606030504020204" pitchFamily="34" charset="0"/>
                <a:sym typeface="Wingdings" panose="05000000000000000000" pitchFamily="2" charset="2"/>
              </a:rPr>
              <a:t> criteria and guiding principles</a:t>
            </a:r>
          </a:p>
        </p:txBody>
      </p:sp>
      <p:sp>
        <p:nvSpPr>
          <p:cNvPr id="21" name="TextBox 20">
            <a:extLst>
              <a:ext uri="{FF2B5EF4-FFF2-40B4-BE49-F238E27FC236}">
                <a16:creationId xmlns:a16="http://schemas.microsoft.com/office/drawing/2014/main" id="{4DBAD753-F5CB-8B3E-8A32-57D55E0974C3}"/>
              </a:ext>
            </a:extLst>
          </p:cNvPr>
          <p:cNvSpPr txBox="1"/>
          <p:nvPr/>
        </p:nvSpPr>
        <p:spPr>
          <a:xfrm>
            <a:off x="6313485" y="4408229"/>
            <a:ext cx="2327392" cy="1294585"/>
          </a:xfrm>
          <a:prstGeom prst="rect">
            <a:avLst/>
          </a:prstGeom>
          <a:noFill/>
        </p:spPr>
        <p:txBody>
          <a:bodyPr wrap="square">
            <a:spAutoFit/>
          </a:bodyPr>
          <a:lstStyle/>
          <a:p>
            <a:pPr algn="ctr">
              <a:lnSpc>
                <a:spcPct val="150000"/>
              </a:lnSpc>
            </a:pPr>
            <a:r>
              <a:rPr lang="en-US" sz="1800" b="1" dirty="0">
                <a:latin typeface="Open Sans" panose="020B0606030504020204" pitchFamily="34" charset="0"/>
                <a:sym typeface="Wingdings" panose="05000000000000000000" pitchFamily="2" charset="2"/>
              </a:rPr>
              <a:t>Reduction of PFAS </a:t>
            </a:r>
          </a:p>
          <a:p>
            <a:pPr algn="ctr">
              <a:lnSpc>
                <a:spcPct val="150000"/>
              </a:lnSpc>
            </a:pPr>
            <a:r>
              <a:rPr lang="en-US" sz="1800" b="1" dirty="0">
                <a:latin typeface="Open Sans" panose="020B0606030504020204" pitchFamily="34" charset="0"/>
                <a:sym typeface="Wingdings" panose="05000000000000000000" pitchFamily="2" charset="2"/>
              </a:rPr>
              <a:t>in the environment</a:t>
            </a:r>
          </a:p>
        </p:txBody>
      </p:sp>
      <p:sp>
        <p:nvSpPr>
          <p:cNvPr id="22" name="TextBox 21">
            <a:extLst>
              <a:ext uri="{FF2B5EF4-FFF2-40B4-BE49-F238E27FC236}">
                <a16:creationId xmlns:a16="http://schemas.microsoft.com/office/drawing/2014/main" id="{C64B6B1F-8D25-5FA9-46D9-CB98F31DCE37}"/>
              </a:ext>
            </a:extLst>
          </p:cNvPr>
          <p:cNvSpPr txBox="1"/>
          <p:nvPr/>
        </p:nvSpPr>
        <p:spPr>
          <a:xfrm>
            <a:off x="9325085" y="4408229"/>
            <a:ext cx="2291412" cy="1294585"/>
          </a:xfrm>
          <a:prstGeom prst="rect">
            <a:avLst/>
          </a:prstGeom>
          <a:noFill/>
        </p:spPr>
        <p:txBody>
          <a:bodyPr wrap="square">
            <a:spAutoFit/>
          </a:bodyPr>
          <a:lstStyle/>
          <a:p>
            <a:pPr algn="ctr">
              <a:lnSpc>
                <a:spcPct val="150000"/>
              </a:lnSpc>
            </a:pPr>
            <a:r>
              <a:rPr lang="en-US" b="1" dirty="0">
                <a:latin typeface="Open Sans" panose="020B0606030504020204" pitchFamily="34" charset="0"/>
                <a:sym typeface="Wingdings" panose="05000000000000000000" pitchFamily="2" charset="2"/>
              </a:rPr>
              <a:t>Computational tools to support </a:t>
            </a:r>
            <a:r>
              <a:rPr lang="en-US" b="1" dirty="0" err="1">
                <a:latin typeface="Open Sans" panose="020B0606030504020204" pitchFamily="34" charset="0"/>
                <a:sym typeface="Wingdings" panose="05000000000000000000" pitchFamily="2" charset="2"/>
              </a:rPr>
              <a:t>SSbD</a:t>
            </a:r>
            <a:r>
              <a:rPr lang="en-US" b="1" dirty="0">
                <a:latin typeface="Open Sans" panose="020B0606030504020204" pitchFamily="34" charset="0"/>
                <a:sym typeface="Wingdings" panose="05000000000000000000" pitchFamily="2" charset="2"/>
              </a:rPr>
              <a:t> concepts</a:t>
            </a:r>
            <a:endParaRPr lang="en-US" sz="1800" b="1" dirty="0">
              <a:latin typeface="Open Sans" panose="020B0606030504020204" pitchFamily="34" charset="0"/>
              <a:sym typeface="Wingdings" panose="05000000000000000000" pitchFamily="2" charset="2"/>
            </a:endParaRPr>
          </a:p>
        </p:txBody>
      </p:sp>
      <p:sp>
        <p:nvSpPr>
          <p:cNvPr id="8" name="TextBox 7">
            <a:extLst>
              <a:ext uri="{FF2B5EF4-FFF2-40B4-BE49-F238E27FC236}">
                <a16:creationId xmlns:a16="http://schemas.microsoft.com/office/drawing/2014/main" id="{154DC1AE-090A-F540-1A15-F44F56CCB97D}"/>
              </a:ext>
            </a:extLst>
          </p:cNvPr>
          <p:cNvSpPr txBox="1"/>
          <p:nvPr/>
        </p:nvSpPr>
        <p:spPr>
          <a:xfrm>
            <a:off x="213881" y="4381651"/>
            <a:ext cx="2691262" cy="1294585"/>
          </a:xfrm>
          <a:prstGeom prst="rect">
            <a:avLst/>
          </a:prstGeom>
          <a:noFill/>
        </p:spPr>
        <p:txBody>
          <a:bodyPr wrap="square">
            <a:spAutoFit/>
          </a:bodyPr>
          <a:lstStyle/>
          <a:p>
            <a:pPr algn="ctr">
              <a:lnSpc>
                <a:spcPct val="150000"/>
              </a:lnSpc>
            </a:pPr>
            <a:r>
              <a:rPr lang="en-US" b="1" dirty="0">
                <a:latin typeface="Open Sans" panose="020B0606030504020204" pitchFamily="34" charset="0"/>
                <a:sym typeface="Wingdings" panose="05000000000000000000" pitchFamily="2" charset="2"/>
              </a:rPr>
              <a:t>25% reduction of environmental impact</a:t>
            </a:r>
            <a:endParaRPr lang="en-US" sz="1800" dirty="0">
              <a:latin typeface="Open Sans" panose="020B0606030504020204" pitchFamily="34" charset="0"/>
              <a:sym typeface="Wingdings" panose="05000000000000000000" pitchFamily="2" charset="2"/>
            </a:endParaRPr>
          </a:p>
        </p:txBody>
      </p:sp>
      <p:pic>
        <p:nvPicPr>
          <p:cNvPr id="5" name="Graphic 6" descr="Faire onduler contour">
            <a:extLst>
              <a:ext uri="{FF2B5EF4-FFF2-40B4-BE49-F238E27FC236}">
                <a16:creationId xmlns:a16="http://schemas.microsoft.com/office/drawing/2014/main" id="{89D68536-65BC-BECD-4EC0-703BF23F86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9556" y="1948084"/>
            <a:ext cx="1799802" cy="1799802"/>
          </a:xfrm>
          <a:prstGeom prst="rect">
            <a:avLst/>
          </a:prstGeom>
        </p:spPr>
      </p:pic>
      <p:pic>
        <p:nvPicPr>
          <p:cNvPr id="12" name="Graphique 11" descr="Main ouverte avec une plante contour">
            <a:extLst>
              <a:ext uri="{FF2B5EF4-FFF2-40B4-BE49-F238E27FC236}">
                <a16:creationId xmlns:a16="http://schemas.microsoft.com/office/drawing/2014/main" id="{F67AB33A-3089-17AF-FFC7-B69B4058A6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28248" y="2135221"/>
            <a:ext cx="1544121" cy="1544121"/>
          </a:xfrm>
          <a:prstGeom prst="rect">
            <a:avLst/>
          </a:prstGeom>
          <a:effectLst/>
        </p:spPr>
      </p:pic>
      <p:sp>
        <p:nvSpPr>
          <p:cNvPr id="6" name="Rectangle 5">
            <a:extLst>
              <a:ext uri="{FF2B5EF4-FFF2-40B4-BE49-F238E27FC236}">
                <a16:creationId xmlns:a16="http://schemas.microsoft.com/office/drawing/2014/main" id="{3D388BA7-D9E8-2125-5615-562D8AD3F7E2}"/>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15</a:t>
            </a:fld>
            <a:endParaRPr lang="en-ID" sz="1000" dirty="0">
              <a:solidFill>
                <a:schemeClr val="bg1"/>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156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29" grpId="0" animBg="1"/>
      <p:bldP spid="24" grpId="0" animBg="1"/>
      <p:bldP spid="25" grpId="0" animBg="1"/>
      <p:bldP spid="26" grpId="0" animBg="1"/>
      <p:bldP spid="23" grpId="0" animBg="1"/>
      <p:bldP spid="14" grpId="0" animBg="1"/>
      <p:bldP spid="18" grpId="0" animBg="1"/>
      <p:bldP spid="19" grpId="0" animBg="1"/>
      <p:bldP spid="17" grpId="0" animBg="1"/>
      <p:bldP spid="20" grpId="0"/>
      <p:bldP spid="21" grpId="0"/>
      <p:bldP spid="2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6E5E757D-40E4-571B-EBDE-85B9C1C7F61C}"/>
              </a:ext>
            </a:extLst>
          </p:cNvPr>
          <p:cNvSpPr txBox="1"/>
          <p:nvPr/>
        </p:nvSpPr>
        <p:spPr>
          <a:xfrm>
            <a:off x="4015563" y="829673"/>
            <a:ext cx="4160874" cy="646331"/>
          </a:xfrm>
          <a:prstGeom prst="rect">
            <a:avLst/>
          </a:prstGeom>
          <a:noFill/>
        </p:spPr>
        <p:txBody>
          <a:bodyPr wrap="square" rtlCol="0">
            <a:spAutoFit/>
          </a:bodyPr>
          <a:lstStyle/>
          <a:p>
            <a:pPr algn="ctr"/>
            <a:r>
              <a:rPr lang="en-US" sz="3600" b="1" dirty="0">
                <a:solidFill>
                  <a:srgbClr val="319E80"/>
                </a:solidFill>
                <a:latin typeface="Open Sans" panose="020B0606030504020204" pitchFamily="34" charset="0"/>
                <a:ea typeface="Open Sans" panose="020B0606030504020204" pitchFamily="34" charset="0"/>
                <a:cs typeface="Open Sans" panose="020B0606030504020204" pitchFamily="34" charset="0"/>
              </a:rPr>
              <a:t>SWOT Analysis</a:t>
            </a:r>
            <a:endParaRPr lang="en-US" sz="2800" b="1" dirty="0">
              <a:solidFill>
                <a:srgbClr val="319E8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7756E16C-4B3C-5319-5476-B3FC3C70595A}"/>
              </a:ext>
            </a:extLst>
          </p:cNvPr>
          <p:cNvGrpSpPr/>
          <p:nvPr/>
        </p:nvGrpSpPr>
        <p:grpSpPr>
          <a:xfrm>
            <a:off x="718503" y="1513840"/>
            <a:ext cx="10754994" cy="4819255"/>
            <a:chOff x="767081" y="1371600"/>
            <a:chExt cx="10754994" cy="4819255"/>
          </a:xfrm>
        </p:grpSpPr>
        <p:grpSp>
          <p:nvGrpSpPr>
            <p:cNvPr id="4" name="Group 3">
              <a:extLst>
                <a:ext uri="{FF2B5EF4-FFF2-40B4-BE49-F238E27FC236}">
                  <a16:creationId xmlns:a16="http://schemas.microsoft.com/office/drawing/2014/main" id="{A5397766-80BA-2F54-7F71-8A05C4872C46}"/>
                </a:ext>
              </a:extLst>
            </p:cNvPr>
            <p:cNvGrpSpPr/>
            <p:nvPr/>
          </p:nvGrpSpPr>
          <p:grpSpPr>
            <a:xfrm>
              <a:off x="767081" y="1371600"/>
              <a:ext cx="10754994" cy="4819255"/>
              <a:chOff x="767081" y="1371600"/>
              <a:chExt cx="10754994" cy="4819255"/>
            </a:xfrm>
          </p:grpSpPr>
          <p:sp>
            <p:nvSpPr>
              <p:cNvPr id="2" name="Oval 45">
                <a:extLst>
                  <a:ext uri="{FF2B5EF4-FFF2-40B4-BE49-F238E27FC236}">
                    <a16:creationId xmlns:a16="http://schemas.microsoft.com/office/drawing/2014/main" id="{453B5332-47FF-1727-E5BC-5C9B0CEE0C7E}"/>
                  </a:ext>
                </a:extLst>
              </p:cNvPr>
              <p:cNvSpPr/>
              <p:nvPr/>
            </p:nvSpPr>
            <p:spPr>
              <a:xfrm>
                <a:off x="767081" y="1371600"/>
                <a:ext cx="5510566" cy="2544746"/>
              </a:xfrm>
              <a:prstGeom prst="round2DiagRect">
                <a:avLst>
                  <a:gd name="adj1" fmla="val 0"/>
                  <a:gd name="adj2" fmla="val 11091"/>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600" dirty="0"/>
              </a:p>
            </p:txBody>
          </p:sp>
          <p:sp>
            <p:nvSpPr>
              <p:cNvPr id="11" name="Oval 45">
                <a:extLst>
                  <a:ext uri="{FF2B5EF4-FFF2-40B4-BE49-F238E27FC236}">
                    <a16:creationId xmlns:a16="http://schemas.microsoft.com/office/drawing/2014/main" id="{0A5595C6-4CA5-2877-3CD9-6263735AAAC8}"/>
                  </a:ext>
                </a:extLst>
              </p:cNvPr>
              <p:cNvSpPr/>
              <p:nvPr/>
            </p:nvSpPr>
            <p:spPr>
              <a:xfrm>
                <a:off x="6011509" y="1371600"/>
                <a:ext cx="5510566" cy="2544746"/>
              </a:xfrm>
              <a:prstGeom prst="round2DiagRect">
                <a:avLst>
                  <a:gd name="adj1" fmla="val 0"/>
                  <a:gd name="adj2" fmla="val 11091"/>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600" dirty="0"/>
              </a:p>
            </p:txBody>
          </p:sp>
          <p:sp>
            <p:nvSpPr>
              <p:cNvPr id="12" name="Oval 45">
                <a:extLst>
                  <a:ext uri="{FF2B5EF4-FFF2-40B4-BE49-F238E27FC236}">
                    <a16:creationId xmlns:a16="http://schemas.microsoft.com/office/drawing/2014/main" id="{D2E71782-D311-BF3B-D54C-24C7076F6557}"/>
                  </a:ext>
                </a:extLst>
              </p:cNvPr>
              <p:cNvSpPr/>
              <p:nvPr/>
            </p:nvSpPr>
            <p:spPr>
              <a:xfrm>
                <a:off x="6011509" y="3646109"/>
                <a:ext cx="5510566" cy="2544746"/>
              </a:xfrm>
              <a:prstGeom prst="round2DiagRect">
                <a:avLst>
                  <a:gd name="adj1" fmla="val 0"/>
                  <a:gd name="adj2" fmla="val 11091"/>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600" dirty="0"/>
              </a:p>
            </p:txBody>
          </p:sp>
          <p:sp>
            <p:nvSpPr>
              <p:cNvPr id="13" name="Oval 45">
                <a:extLst>
                  <a:ext uri="{FF2B5EF4-FFF2-40B4-BE49-F238E27FC236}">
                    <a16:creationId xmlns:a16="http://schemas.microsoft.com/office/drawing/2014/main" id="{41E24790-0A09-8AFF-BFBA-C7A22979532F}"/>
                  </a:ext>
                </a:extLst>
              </p:cNvPr>
              <p:cNvSpPr/>
              <p:nvPr/>
            </p:nvSpPr>
            <p:spPr>
              <a:xfrm>
                <a:off x="767081" y="3646109"/>
                <a:ext cx="5510566" cy="2544746"/>
              </a:xfrm>
              <a:prstGeom prst="round2DiagRect">
                <a:avLst>
                  <a:gd name="adj1" fmla="val 0"/>
                  <a:gd name="adj2" fmla="val 11091"/>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600" dirty="0"/>
              </a:p>
            </p:txBody>
          </p:sp>
        </p:grpSp>
        <p:sp>
          <p:nvSpPr>
            <p:cNvPr id="16" name="Rectangle: Diagonal Corners Rounded 15">
              <a:extLst>
                <a:ext uri="{FF2B5EF4-FFF2-40B4-BE49-F238E27FC236}">
                  <a16:creationId xmlns:a16="http://schemas.microsoft.com/office/drawing/2014/main" id="{4CEA4F19-7EF8-88B3-AFC4-07FD5CCB9AC2}"/>
                </a:ext>
              </a:extLst>
            </p:cNvPr>
            <p:cNvSpPr/>
            <p:nvPr/>
          </p:nvSpPr>
          <p:spPr>
            <a:xfrm>
              <a:off x="6011033" y="3641331"/>
              <a:ext cx="267737" cy="274504"/>
            </a:xfrm>
            <a:prstGeom prst="round2DiagRect">
              <a:avLst>
                <a:gd name="adj1" fmla="val 0"/>
                <a:gd name="adj2" fmla="val 84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600"/>
            </a:p>
          </p:txBody>
        </p:sp>
        <p:pic>
          <p:nvPicPr>
            <p:cNvPr id="27" name="Εικόνα 5">
              <a:extLst>
                <a:ext uri="{FF2B5EF4-FFF2-40B4-BE49-F238E27FC236}">
                  <a16:creationId xmlns:a16="http://schemas.microsoft.com/office/drawing/2014/main" id="{E70EE813-4B73-05EE-7688-9CDBB10A56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27763" y="3655655"/>
              <a:ext cx="233303" cy="237613"/>
            </a:xfrm>
            <a:prstGeom prst="rect">
              <a:avLst/>
            </a:prstGeom>
          </p:spPr>
        </p:pic>
        <p:sp>
          <p:nvSpPr>
            <p:cNvPr id="34" name="Rectangle: Top Corners Rounded 54">
              <a:extLst>
                <a:ext uri="{FF2B5EF4-FFF2-40B4-BE49-F238E27FC236}">
                  <a16:creationId xmlns:a16="http://schemas.microsoft.com/office/drawing/2014/main" id="{DBDBEA0A-B085-D0B6-AB48-D12232C17A83}"/>
                </a:ext>
              </a:extLst>
            </p:cNvPr>
            <p:cNvSpPr/>
            <p:nvPr/>
          </p:nvSpPr>
          <p:spPr>
            <a:xfrm>
              <a:off x="6278770" y="3915835"/>
              <a:ext cx="720000" cy="720000"/>
            </a:xfrm>
            <a:prstGeom prst="round1Rect">
              <a:avLst>
                <a:gd name="adj" fmla="val 0"/>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7BD83"/>
                  </a:solidFill>
                  <a:latin typeface="Open Sans" pitchFamily="2" charset="0"/>
                  <a:ea typeface="Open Sans" pitchFamily="2" charset="0"/>
                  <a:cs typeface="Open Sans" pitchFamily="2" charset="0"/>
                </a:rPr>
                <a:t>T</a:t>
              </a:r>
              <a:endParaRPr lang="en-DE" sz="3600" b="1" dirty="0">
                <a:solidFill>
                  <a:srgbClr val="57BD83"/>
                </a:solidFill>
                <a:latin typeface="Open Sans" pitchFamily="2" charset="0"/>
                <a:ea typeface="Open Sans" pitchFamily="2" charset="0"/>
                <a:cs typeface="Open Sans" pitchFamily="2" charset="0"/>
              </a:endParaRPr>
            </a:p>
          </p:txBody>
        </p:sp>
        <p:sp>
          <p:nvSpPr>
            <p:cNvPr id="35" name="Rectangle: Top Corners Rounded 54">
              <a:extLst>
                <a:ext uri="{FF2B5EF4-FFF2-40B4-BE49-F238E27FC236}">
                  <a16:creationId xmlns:a16="http://schemas.microsoft.com/office/drawing/2014/main" id="{B1131B64-E980-C6FD-C8B4-FFF8601C74B1}"/>
                </a:ext>
              </a:extLst>
            </p:cNvPr>
            <p:cNvSpPr/>
            <p:nvPr/>
          </p:nvSpPr>
          <p:spPr>
            <a:xfrm>
              <a:off x="6278770" y="2921331"/>
              <a:ext cx="720000" cy="720000"/>
            </a:xfrm>
            <a:prstGeom prst="round1Rect">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7BD83"/>
                  </a:solidFill>
                  <a:latin typeface="Open Sans" pitchFamily="2" charset="0"/>
                  <a:ea typeface="Open Sans" pitchFamily="2" charset="0"/>
                  <a:cs typeface="Open Sans" pitchFamily="2" charset="0"/>
                </a:rPr>
                <a:t>W</a:t>
              </a:r>
              <a:endParaRPr lang="en-DE" sz="3600" b="1" dirty="0">
                <a:solidFill>
                  <a:srgbClr val="57BD83"/>
                </a:solidFill>
                <a:latin typeface="Open Sans" pitchFamily="2" charset="0"/>
                <a:ea typeface="Open Sans" pitchFamily="2" charset="0"/>
                <a:cs typeface="Open Sans" pitchFamily="2" charset="0"/>
              </a:endParaRPr>
            </a:p>
          </p:txBody>
        </p:sp>
        <p:sp>
          <p:nvSpPr>
            <p:cNvPr id="8" name="Rectangle: Top Corners Rounded 54">
              <a:extLst>
                <a:ext uri="{FF2B5EF4-FFF2-40B4-BE49-F238E27FC236}">
                  <a16:creationId xmlns:a16="http://schemas.microsoft.com/office/drawing/2014/main" id="{B5275B2B-7DD1-0B6B-9B5E-EC3CE04101DE}"/>
                </a:ext>
              </a:extLst>
            </p:cNvPr>
            <p:cNvSpPr/>
            <p:nvPr/>
          </p:nvSpPr>
          <p:spPr>
            <a:xfrm>
              <a:off x="5288713" y="2921331"/>
              <a:ext cx="720000" cy="720000"/>
            </a:xfrm>
            <a:prstGeom prst="round1Rect">
              <a:avLst>
                <a:gd name="adj" fmla="val 0"/>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7BD83"/>
                  </a:solidFill>
                  <a:latin typeface="Open Sans" pitchFamily="2" charset="0"/>
                  <a:ea typeface="Open Sans" pitchFamily="2" charset="0"/>
                  <a:cs typeface="Open Sans" pitchFamily="2" charset="0"/>
                </a:rPr>
                <a:t>S</a:t>
              </a:r>
              <a:endParaRPr lang="en-DE" sz="3600" b="1" dirty="0">
                <a:solidFill>
                  <a:srgbClr val="57BD83"/>
                </a:solidFill>
                <a:latin typeface="Open Sans" pitchFamily="2" charset="0"/>
                <a:ea typeface="Open Sans" pitchFamily="2" charset="0"/>
                <a:cs typeface="Open Sans" pitchFamily="2" charset="0"/>
              </a:endParaRPr>
            </a:p>
          </p:txBody>
        </p:sp>
        <p:sp>
          <p:nvSpPr>
            <p:cNvPr id="10" name="Rectangle: Top Corners Rounded 54">
              <a:extLst>
                <a:ext uri="{FF2B5EF4-FFF2-40B4-BE49-F238E27FC236}">
                  <a16:creationId xmlns:a16="http://schemas.microsoft.com/office/drawing/2014/main" id="{9D81D89C-D2DE-35D7-90C8-98377A6CEAF7}"/>
                </a:ext>
              </a:extLst>
            </p:cNvPr>
            <p:cNvSpPr/>
            <p:nvPr/>
          </p:nvSpPr>
          <p:spPr>
            <a:xfrm rot="10800000">
              <a:off x="5293572" y="3911761"/>
              <a:ext cx="720000" cy="720000"/>
            </a:xfrm>
            <a:prstGeom prst="round1Rect">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7BD83"/>
                  </a:solidFill>
                  <a:latin typeface="Open Sans" pitchFamily="2" charset="0"/>
                  <a:ea typeface="Open Sans" pitchFamily="2" charset="0"/>
                  <a:cs typeface="Open Sans" pitchFamily="2" charset="0"/>
                </a:rPr>
                <a:t>O</a:t>
              </a:r>
              <a:endParaRPr lang="en-DE" sz="3600" b="1" dirty="0">
                <a:solidFill>
                  <a:srgbClr val="57BD83"/>
                </a:solidFill>
                <a:latin typeface="Open Sans" pitchFamily="2" charset="0"/>
                <a:ea typeface="Open Sans" pitchFamily="2" charset="0"/>
                <a:cs typeface="Open Sans" pitchFamily="2" charset="0"/>
              </a:endParaRPr>
            </a:p>
          </p:txBody>
        </p:sp>
      </p:grpSp>
      <p:sp>
        <p:nvSpPr>
          <p:cNvPr id="41" name="Rectangle 40">
            <a:extLst>
              <a:ext uri="{FF2B5EF4-FFF2-40B4-BE49-F238E27FC236}">
                <a16:creationId xmlns:a16="http://schemas.microsoft.com/office/drawing/2014/main" id="{5FF4634E-C3DC-90D3-D78E-A3B72AEB19D3}"/>
              </a:ext>
            </a:extLst>
          </p:cNvPr>
          <p:cNvSpPr/>
          <p:nvPr/>
        </p:nvSpPr>
        <p:spPr>
          <a:xfrm>
            <a:off x="7248299" y="1598874"/>
            <a:ext cx="3960000" cy="19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400" dirty="0">
                <a:solidFill>
                  <a:schemeClr val="tx1"/>
                </a:solidFill>
                <a:latin typeface="Open Sans" pitchFamily="2" charset="0"/>
                <a:ea typeface="Open Sans" pitchFamily="2" charset="0"/>
                <a:cs typeface="Open Sans" pitchFamily="2" charset="0"/>
              </a:rPr>
              <a:t>Fulfillment of industry requirements</a:t>
            </a:r>
          </a:p>
          <a:p>
            <a:pPr>
              <a:lnSpc>
                <a:spcPct val="150000"/>
              </a:lnSpc>
            </a:pPr>
            <a:r>
              <a:rPr lang="en-US" sz="1400" dirty="0">
                <a:solidFill>
                  <a:schemeClr val="tx1"/>
                </a:solidFill>
                <a:latin typeface="Open Sans" pitchFamily="2" charset="0"/>
                <a:ea typeface="Open Sans" pitchFamily="2" charset="0"/>
                <a:cs typeface="Open Sans" pitchFamily="2" charset="0"/>
              </a:rPr>
              <a:t>Further investments for development &amp; upscaling</a:t>
            </a:r>
          </a:p>
          <a:p>
            <a:pPr>
              <a:lnSpc>
                <a:spcPct val="150000"/>
              </a:lnSpc>
            </a:pPr>
            <a:r>
              <a:rPr lang="en-US" sz="1400" dirty="0">
                <a:solidFill>
                  <a:schemeClr val="tx1"/>
                </a:solidFill>
                <a:latin typeface="Open Sans" pitchFamily="2" charset="0"/>
                <a:ea typeface="Open Sans" pitchFamily="2" charset="0"/>
                <a:cs typeface="Open Sans" pitchFamily="2" charset="0"/>
              </a:rPr>
              <a:t>Meet optimal recyclability and compostability options of the advanced materials</a:t>
            </a:r>
          </a:p>
          <a:p>
            <a:pPr>
              <a:lnSpc>
                <a:spcPct val="150000"/>
              </a:lnSpc>
            </a:pPr>
            <a:r>
              <a:rPr lang="en-US" sz="1400" dirty="0">
                <a:solidFill>
                  <a:schemeClr val="tx1"/>
                </a:solidFill>
                <a:latin typeface="Open Sans" pitchFamily="2" charset="0"/>
                <a:ea typeface="Open Sans" pitchFamily="2" charset="0"/>
                <a:cs typeface="Open Sans" pitchFamily="2" charset="0"/>
              </a:rPr>
              <a:t>Keep competitiveness with fossil-based</a:t>
            </a:r>
          </a:p>
        </p:txBody>
      </p:sp>
      <p:sp>
        <p:nvSpPr>
          <p:cNvPr id="42" name="Rectangle 41">
            <a:extLst>
              <a:ext uri="{FF2B5EF4-FFF2-40B4-BE49-F238E27FC236}">
                <a16:creationId xmlns:a16="http://schemas.microsoft.com/office/drawing/2014/main" id="{08D59EC4-8484-07AD-8F3B-572C3FC32D15}"/>
              </a:ext>
            </a:extLst>
          </p:cNvPr>
          <p:cNvSpPr/>
          <p:nvPr/>
        </p:nvSpPr>
        <p:spPr>
          <a:xfrm>
            <a:off x="1267610" y="4156897"/>
            <a:ext cx="3960000" cy="19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400" dirty="0">
                <a:solidFill>
                  <a:schemeClr val="tx1"/>
                </a:solidFill>
                <a:latin typeface="Open Sans" pitchFamily="2" charset="0"/>
                <a:ea typeface="Open Sans" pitchFamily="2" charset="0"/>
                <a:cs typeface="Open Sans" pitchFamily="2" charset="0"/>
              </a:rPr>
              <a:t>High end-user and market demand for sustainable and safer coatings</a:t>
            </a:r>
          </a:p>
          <a:p>
            <a:pPr>
              <a:lnSpc>
                <a:spcPct val="150000"/>
              </a:lnSpc>
            </a:pPr>
            <a:r>
              <a:rPr lang="en-US" sz="1400" dirty="0">
                <a:solidFill>
                  <a:schemeClr val="tx1"/>
                </a:solidFill>
                <a:latin typeface="Open Sans" pitchFamily="2" charset="0"/>
                <a:ea typeface="Open Sans" pitchFamily="2" charset="0"/>
                <a:cs typeface="Open Sans" pitchFamily="2" charset="0"/>
              </a:rPr>
              <a:t>European policies to support circular strategies</a:t>
            </a:r>
          </a:p>
          <a:p>
            <a:pPr>
              <a:lnSpc>
                <a:spcPct val="150000"/>
              </a:lnSpc>
            </a:pPr>
            <a:r>
              <a:rPr lang="en-US" sz="1400" dirty="0">
                <a:solidFill>
                  <a:schemeClr val="tx1"/>
                </a:solidFill>
                <a:latin typeface="Open Sans" pitchFamily="2" charset="0"/>
                <a:ea typeface="Open Sans" pitchFamily="2" charset="0"/>
                <a:cs typeface="Open Sans" pitchFamily="2" charset="0"/>
              </a:rPr>
              <a:t>Contribution to green jobs</a:t>
            </a:r>
          </a:p>
          <a:p>
            <a:pPr>
              <a:lnSpc>
                <a:spcPct val="150000"/>
              </a:lnSpc>
            </a:pPr>
            <a:r>
              <a:rPr lang="en-US" sz="1400" dirty="0">
                <a:solidFill>
                  <a:schemeClr val="tx1"/>
                </a:solidFill>
                <a:latin typeface="Open Sans" pitchFamily="2" charset="0"/>
                <a:ea typeface="Open Sans" pitchFamily="2" charset="0"/>
                <a:cs typeface="Open Sans" pitchFamily="2" charset="0"/>
              </a:rPr>
              <a:t>Help businesses and SMEs</a:t>
            </a:r>
          </a:p>
        </p:txBody>
      </p:sp>
      <p:sp>
        <p:nvSpPr>
          <p:cNvPr id="43" name="Rectangle 42">
            <a:extLst>
              <a:ext uri="{FF2B5EF4-FFF2-40B4-BE49-F238E27FC236}">
                <a16:creationId xmlns:a16="http://schemas.microsoft.com/office/drawing/2014/main" id="{655B0972-F768-CB35-A8A3-7D9E7CA75860}"/>
              </a:ext>
            </a:extLst>
          </p:cNvPr>
          <p:cNvSpPr/>
          <p:nvPr/>
        </p:nvSpPr>
        <p:spPr>
          <a:xfrm>
            <a:off x="3867502" y="4015207"/>
            <a:ext cx="1784831" cy="354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Open Sans Light" pitchFamily="2" charset="0"/>
              <a:ea typeface="Open Sans Light" pitchFamily="2" charset="0"/>
              <a:cs typeface="Open Sans Light" pitchFamily="2" charset="0"/>
            </a:endParaRPr>
          </a:p>
        </p:txBody>
      </p:sp>
      <p:sp>
        <p:nvSpPr>
          <p:cNvPr id="44" name="Rectangle 43">
            <a:extLst>
              <a:ext uri="{FF2B5EF4-FFF2-40B4-BE49-F238E27FC236}">
                <a16:creationId xmlns:a16="http://schemas.microsoft.com/office/drawing/2014/main" id="{962D286A-8507-68C8-9B8A-106BD61F2244}"/>
              </a:ext>
            </a:extLst>
          </p:cNvPr>
          <p:cNvSpPr/>
          <p:nvPr/>
        </p:nvSpPr>
        <p:spPr>
          <a:xfrm>
            <a:off x="7248299" y="4166061"/>
            <a:ext cx="3960000" cy="19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400" dirty="0">
                <a:solidFill>
                  <a:schemeClr val="tx1"/>
                </a:solidFill>
                <a:latin typeface="Open Sans" pitchFamily="2" charset="0"/>
                <a:ea typeface="Open Sans" pitchFamily="2" charset="0"/>
                <a:cs typeface="Open Sans" pitchFamily="2" charset="0"/>
              </a:rPr>
              <a:t>Financial, legal, and regulatory constraints</a:t>
            </a:r>
          </a:p>
          <a:p>
            <a:pPr>
              <a:lnSpc>
                <a:spcPct val="150000"/>
              </a:lnSpc>
            </a:pPr>
            <a:r>
              <a:rPr lang="en-US" sz="1400" dirty="0">
                <a:solidFill>
                  <a:schemeClr val="tx1"/>
                </a:solidFill>
                <a:latin typeface="Open Sans" pitchFamily="2" charset="0"/>
                <a:ea typeface="Open Sans" pitchFamily="2" charset="0"/>
                <a:cs typeface="Open Sans" pitchFamily="2" charset="0"/>
              </a:rPr>
              <a:t>Competition with similar bio-based development strategies</a:t>
            </a:r>
          </a:p>
          <a:p>
            <a:pPr>
              <a:lnSpc>
                <a:spcPct val="150000"/>
              </a:lnSpc>
            </a:pPr>
            <a:r>
              <a:rPr lang="en-US" sz="1400" dirty="0">
                <a:solidFill>
                  <a:schemeClr val="tx1"/>
                </a:solidFill>
                <a:latin typeface="Open Sans" pitchFamily="2" charset="0"/>
                <a:ea typeface="Open Sans" pitchFamily="2" charset="0"/>
                <a:cs typeface="Open Sans" pitchFamily="2" charset="0"/>
              </a:rPr>
              <a:t>Stock and fluctuations of raw materials</a:t>
            </a:r>
          </a:p>
          <a:p>
            <a:pPr>
              <a:lnSpc>
                <a:spcPct val="150000"/>
              </a:lnSpc>
            </a:pPr>
            <a:r>
              <a:rPr lang="en-US" sz="1400" dirty="0">
                <a:solidFill>
                  <a:schemeClr val="tx1"/>
                </a:solidFill>
                <a:latin typeface="Open Sans" pitchFamily="2" charset="0"/>
                <a:ea typeface="Open Sans" pitchFamily="2" charset="0"/>
                <a:cs typeface="Open Sans" pitchFamily="2" charset="0"/>
              </a:rPr>
              <a:t>Appropriate IPR management</a:t>
            </a:r>
          </a:p>
        </p:txBody>
      </p:sp>
      <p:pic>
        <p:nvPicPr>
          <p:cNvPr id="45" name="Graphic 44" descr="Muscular arm outline">
            <a:extLst>
              <a:ext uri="{FF2B5EF4-FFF2-40B4-BE49-F238E27FC236}">
                <a16:creationId xmlns:a16="http://schemas.microsoft.com/office/drawing/2014/main" id="{D4168BBF-91D5-6268-70C7-1F138AC0BA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850" y="1614625"/>
            <a:ext cx="180000" cy="180000"/>
          </a:xfrm>
          <a:prstGeom prst="rect">
            <a:avLst/>
          </a:prstGeom>
        </p:spPr>
      </p:pic>
      <p:pic>
        <p:nvPicPr>
          <p:cNvPr id="46" name="Graphic 45" descr="Muscular arm outline">
            <a:extLst>
              <a:ext uri="{FF2B5EF4-FFF2-40B4-BE49-F238E27FC236}">
                <a16:creationId xmlns:a16="http://schemas.microsoft.com/office/drawing/2014/main" id="{37A3B23D-D890-1D48-EE3F-0D7E5FD9D5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850" y="1937758"/>
            <a:ext cx="180000" cy="180000"/>
          </a:xfrm>
          <a:prstGeom prst="rect">
            <a:avLst/>
          </a:prstGeom>
        </p:spPr>
      </p:pic>
      <p:pic>
        <p:nvPicPr>
          <p:cNvPr id="47" name="Graphic 46" descr="Muscular arm outline">
            <a:extLst>
              <a:ext uri="{FF2B5EF4-FFF2-40B4-BE49-F238E27FC236}">
                <a16:creationId xmlns:a16="http://schemas.microsoft.com/office/drawing/2014/main" id="{E3FF71AB-320F-D7DA-E672-21137A91AF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850" y="2269888"/>
            <a:ext cx="180000" cy="180000"/>
          </a:xfrm>
          <a:prstGeom prst="rect">
            <a:avLst/>
          </a:prstGeom>
        </p:spPr>
      </p:pic>
      <p:pic>
        <p:nvPicPr>
          <p:cNvPr id="48" name="Graphic 47" descr="Muscular arm outline">
            <a:extLst>
              <a:ext uri="{FF2B5EF4-FFF2-40B4-BE49-F238E27FC236}">
                <a16:creationId xmlns:a16="http://schemas.microsoft.com/office/drawing/2014/main" id="{E662A8DE-4184-1BB1-35C4-0E47698DC4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850" y="2901814"/>
            <a:ext cx="180000" cy="180000"/>
          </a:xfrm>
          <a:prstGeom prst="rect">
            <a:avLst/>
          </a:prstGeom>
        </p:spPr>
      </p:pic>
      <p:pic>
        <p:nvPicPr>
          <p:cNvPr id="49" name="Graphic 48" descr="Muscular arm outline">
            <a:extLst>
              <a:ext uri="{FF2B5EF4-FFF2-40B4-BE49-F238E27FC236}">
                <a16:creationId xmlns:a16="http://schemas.microsoft.com/office/drawing/2014/main" id="{59270624-48E8-8B2B-0C92-9482A160F1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850" y="3203106"/>
            <a:ext cx="180000" cy="180000"/>
          </a:xfrm>
          <a:prstGeom prst="rect">
            <a:avLst/>
          </a:prstGeom>
        </p:spPr>
      </p:pic>
      <p:pic>
        <p:nvPicPr>
          <p:cNvPr id="50" name="Graphic 49" descr="Muscular arm outline">
            <a:extLst>
              <a:ext uri="{FF2B5EF4-FFF2-40B4-BE49-F238E27FC236}">
                <a16:creationId xmlns:a16="http://schemas.microsoft.com/office/drawing/2014/main" id="{2F051FED-7914-E3D9-17D3-A8DD4710C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850" y="3533370"/>
            <a:ext cx="180000" cy="180000"/>
          </a:xfrm>
          <a:prstGeom prst="rect">
            <a:avLst/>
          </a:prstGeom>
        </p:spPr>
      </p:pic>
      <p:pic>
        <p:nvPicPr>
          <p:cNvPr id="51" name="Graphic 50">
            <a:extLst>
              <a:ext uri="{FF2B5EF4-FFF2-40B4-BE49-F238E27FC236}">
                <a16:creationId xmlns:a16="http://schemas.microsoft.com/office/drawing/2014/main" id="{B2B1447E-4A49-EC68-31BF-5EACCE6EA4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4595" y="2033391"/>
            <a:ext cx="180000" cy="180000"/>
          </a:xfrm>
          <a:prstGeom prst="round2DiagRect">
            <a:avLst/>
          </a:prstGeom>
        </p:spPr>
      </p:pic>
      <p:pic>
        <p:nvPicPr>
          <p:cNvPr id="52" name="Graphic 51">
            <a:extLst>
              <a:ext uri="{FF2B5EF4-FFF2-40B4-BE49-F238E27FC236}">
                <a16:creationId xmlns:a16="http://schemas.microsoft.com/office/drawing/2014/main" id="{23FEB1B0-98DC-B455-00FD-6B932D98EF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4595" y="2687921"/>
            <a:ext cx="180000" cy="180000"/>
          </a:xfrm>
          <a:prstGeom prst="round2DiagRect">
            <a:avLst/>
          </a:prstGeom>
        </p:spPr>
      </p:pic>
      <p:pic>
        <p:nvPicPr>
          <p:cNvPr id="53" name="Graphic 52">
            <a:extLst>
              <a:ext uri="{FF2B5EF4-FFF2-40B4-BE49-F238E27FC236}">
                <a16:creationId xmlns:a16="http://schemas.microsoft.com/office/drawing/2014/main" id="{8722F947-B322-0390-3249-A134458C26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4595" y="3318616"/>
            <a:ext cx="180000" cy="180000"/>
          </a:xfrm>
          <a:prstGeom prst="round2DiagRect">
            <a:avLst/>
          </a:prstGeom>
        </p:spPr>
      </p:pic>
      <p:pic>
        <p:nvPicPr>
          <p:cNvPr id="54" name="Graphic 53">
            <a:extLst>
              <a:ext uri="{FF2B5EF4-FFF2-40B4-BE49-F238E27FC236}">
                <a16:creationId xmlns:a16="http://schemas.microsoft.com/office/drawing/2014/main" id="{AD3AB8EB-3B01-EC2A-FE78-064BA9C15D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850" y="4282254"/>
            <a:ext cx="180000" cy="180000"/>
          </a:xfrm>
          <a:prstGeom prst="rect">
            <a:avLst/>
          </a:prstGeom>
        </p:spPr>
      </p:pic>
      <p:pic>
        <p:nvPicPr>
          <p:cNvPr id="55" name="Graphic 54">
            <a:extLst>
              <a:ext uri="{FF2B5EF4-FFF2-40B4-BE49-F238E27FC236}">
                <a16:creationId xmlns:a16="http://schemas.microsoft.com/office/drawing/2014/main" id="{1EADB10B-5B51-93E0-DB26-7918996591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850" y="4909077"/>
            <a:ext cx="180000" cy="180000"/>
          </a:xfrm>
          <a:prstGeom prst="rect">
            <a:avLst/>
          </a:prstGeom>
        </p:spPr>
      </p:pic>
      <p:pic>
        <p:nvPicPr>
          <p:cNvPr id="56" name="Graphic 55">
            <a:extLst>
              <a:ext uri="{FF2B5EF4-FFF2-40B4-BE49-F238E27FC236}">
                <a16:creationId xmlns:a16="http://schemas.microsoft.com/office/drawing/2014/main" id="{5D4F9D20-B02C-1BB2-0F26-266B9A234D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850" y="5563794"/>
            <a:ext cx="180000" cy="180000"/>
          </a:xfrm>
          <a:prstGeom prst="rect">
            <a:avLst/>
          </a:prstGeom>
        </p:spPr>
      </p:pic>
      <p:pic>
        <p:nvPicPr>
          <p:cNvPr id="57" name="Graphic 56">
            <a:extLst>
              <a:ext uri="{FF2B5EF4-FFF2-40B4-BE49-F238E27FC236}">
                <a16:creationId xmlns:a16="http://schemas.microsoft.com/office/drawing/2014/main" id="{5B7DAD47-544E-307F-57C3-0C3FE9810D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850" y="5873071"/>
            <a:ext cx="180000" cy="180000"/>
          </a:xfrm>
          <a:prstGeom prst="rect">
            <a:avLst/>
          </a:prstGeom>
        </p:spPr>
      </p:pic>
      <p:pic>
        <p:nvPicPr>
          <p:cNvPr id="58" name="Graphic 57" descr="Warning outline">
            <a:extLst>
              <a:ext uri="{FF2B5EF4-FFF2-40B4-BE49-F238E27FC236}">
                <a16:creationId xmlns:a16="http://schemas.microsoft.com/office/drawing/2014/main" id="{2BB4D345-DD71-F6E2-3BDD-00F325E0EE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0790" y="4769606"/>
            <a:ext cx="180000" cy="180000"/>
          </a:xfrm>
          <a:prstGeom prst="rect">
            <a:avLst/>
          </a:prstGeom>
        </p:spPr>
      </p:pic>
      <p:pic>
        <p:nvPicPr>
          <p:cNvPr id="59" name="Graphic 58" descr="Warning outline">
            <a:extLst>
              <a:ext uri="{FF2B5EF4-FFF2-40B4-BE49-F238E27FC236}">
                <a16:creationId xmlns:a16="http://schemas.microsoft.com/office/drawing/2014/main" id="{79222ABE-FCA8-1ADE-A7DB-009A10A9B3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0790" y="5405562"/>
            <a:ext cx="180000" cy="180000"/>
          </a:xfrm>
          <a:prstGeom prst="rect">
            <a:avLst/>
          </a:prstGeom>
        </p:spPr>
      </p:pic>
      <p:pic>
        <p:nvPicPr>
          <p:cNvPr id="60" name="Graphic 59" descr="Warning outline">
            <a:extLst>
              <a:ext uri="{FF2B5EF4-FFF2-40B4-BE49-F238E27FC236}">
                <a16:creationId xmlns:a16="http://schemas.microsoft.com/office/drawing/2014/main" id="{0C174FA7-D5E5-7CB2-DE6C-264A5E997C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0790" y="5735279"/>
            <a:ext cx="180000" cy="180000"/>
          </a:xfrm>
          <a:prstGeom prst="rect">
            <a:avLst/>
          </a:prstGeom>
        </p:spPr>
      </p:pic>
      <p:pic>
        <p:nvPicPr>
          <p:cNvPr id="61" name="Graphic 60" descr="Warning outline">
            <a:extLst>
              <a:ext uri="{FF2B5EF4-FFF2-40B4-BE49-F238E27FC236}">
                <a16:creationId xmlns:a16="http://schemas.microsoft.com/office/drawing/2014/main" id="{C5C8260B-72BB-9127-A42C-5F64EE0D09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0790" y="4449599"/>
            <a:ext cx="180000" cy="180000"/>
          </a:xfrm>
          <a:prstGeom prst="rect">
            <a:avLst/>
          </a:prstGeom>
        </p:spPr>
      </p:pic>
      <p:pic>
        <p:nvPicPr>
          <p:cNvPr id="63" name="Graphic 62">
            <a:extLst>
              <a:ext uri="{FF2B5EF4-FFF2-40B4-BE49-F238E27FC236}">
                <a16:creationId xmlns:a16="http://schemas.microsoft.com/office/drawing/2014/main" id="{4BFDC675-0E0B-601F-50C3-2DED4944F9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4595" y="1725798"/>
            <a:ext cx="180000" cy="180000"/>
          </a:xfrm>
          <a:prstGeom prst="round2DiagRect">
            <a:avLst/>
          </a:prstGeom>
        </p:spPr>
      </p:pic>
      <p:sp>
        <p:nvSpPr>
          <p:cNvPr id="96" name="Rectangle 95">
            <a:extLst>
              <a:ext uri="{FF2B5EF4-FFF2-40B4-BE49-F238E27FC236}">
                <a16:creationId xmlns:a16="http://schemas.microsoft.com/office/drawing/2014/main" id="{8AE7A622-EC8C-168C-8DDE-26E478702109}"/>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16</a:t>
            </a:fld>
            <a:endParaRPr lang="en-ID" sz="1000" dirty="0">
              <a:solidFill>
                <a:schemeClr val="bg1"/>
              </a:solidFill>
              <a:latin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C02D76AB-E06A-DD88-24D7-98DC3DDC2E3C}"/>
              </a:ext>
            </a:extLst>
          </p:cNvPr>
          <p:cNvSpPr/>
          <p:nvPr/>
        </p:nvSpPr>
        <p:spPr>
          <a:xfrm>
            <a:off x="1267610" y="1661095"/>
            <a:ext cx="3960000" cy="19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400" dirty="0">
                <a:solidFill>
                  <a:schemeClr val="tx1"/>
                </a:solidFill>
                <a:latin typeface="Open Sans" pitchFamily="2" charset="0"/>
                <a:ea typeface="Open Sans" pitchFamily="2" charset="0"/>
                <a:cs typeface="Open Sans" pitchFamily="2" charset="0"/>
              </a:rPr>
              <a:t>Reduction of PFAS</a:t>
            </a:r>
          </a:p>
          <a:p>
            <a:pPr>
              <a:lnSpc>
                <a:spcPct val="150000"/>
              </a:lnSpc>
            </a:pPr>
            <a:r>
              <a:rPr lang="en-US" sz="1400" dirty="0">
                <a:solidFill>
                  <a:schemeClr val="tx1"/>
                </a:solidFill>
                <a:latin typeface="Open Sans" pitchFamily="2" charset="0"/>
                <a:ea typeface="Open Sans" pitchFamily="2" charset="0"/>
                <a:cs typeface="Open Sans" pitchFamily="2" charset="0"/>
              </a:rPr>
              <a:t>Safer water &amp; oil-repellent bio-based coatings</a:t>
            </a:r>
          </a:p>
          <a:p>
            <a:pPr>
              <a:lnSpc>
                <a:spcPct val="150000"/>
              </a:lnSpc>
            </a:pPr>
            <a:r>
              <a:rPr lang="en-US" sz="1400" dirty="0">
                <a:solidFill>
                  <a:schemeClr val="tx1"/>
                </a:solidFill>
                <a:latin typeface="Open Sans" pitchFamily="2" charset="0"/>
                <a:ea typeface="Open Sans" pitchFamily="2" charset="0"/>
                <a:cs typeface="Open Sans" pitchFamily="2" charset="0"/>
              </a:rPr>
              <a:t>SSbD criteria supported by data-driven modeling</a:t>
            </a:r>
          </a:p>
          <a:p>
            <a:pPr>
              <a:lnSpc>
                <a:spcPct val="150000"/>
              </a:lnSpc>
            </a:pPr>
            <a:r>
              <a:rPr lang="en-US" sz="1400" dirty="0">
                <a:solidFill>
                  <a:schemeClr val="tx1"/>
                </a:solidFill>
                <a:latin typeface="Open Sans" pitchFamily="2" charset="0"/>
                <a:ea typeface="Open Sans" pitchFamily="2" charset="0"/>
                <a:cs typeface="Open Sans" pitchFamily="2" charset="0"/>
              </a:rPr>
              <a:t>Standardization protocols</a:t>
            </a:r>
          </a:p>
          <a:p>
            <a:pPr>
              <a:lnSpc>
                <a:spcPct val="150000"/>
              </a:lnSpc>
            </a:pPr>
            <a:r>
              <a:rPr lang="en-US" sz="1400" dirty="0">
                <a:solidFill>
                  <a:schemeClr val="tx1"/>
                </a:solidFill>
                <a:latin typeface="Open Sans" pitchFamily="2" charset="0"/>
                <a:ea typeface="Open Sans" pitchFamily="2" charset="0"/>
                <a:cs typeface="Open Sans" pitchFamily="2" charset="0"/>
              </a:rPr>
              <a:t>Coating validation in three markets</a:t>
            </a:r>
          </a:p>
          <a:p>
            <a:pPr>
              <a:lnSpc>
                <a:spcPct val="150000"/>
              </a:lnSpc>
            </a:pPr>
            <a:r>
              <a:rPr lang="en-US" sz="1400" dirty="0">
                <a:solidFill>
                  <a:schemeClr val="tx1"/>
                </a:solidFill>
                <a:latin typeface="Open Sans" pitchFamily="2" charset="0"/>
                <a:ea typeface="Open Sans" pitchFamily="2" charset="0"/>
                <a:cs typeface="Open Sans" pitchFamily="2" charset="0"/>
              </a:rPr>
              <a:t>Social acceptance</a:t>
            </a:r>
          </a:p>
        </p:txBody>
      </p:sp>
    </p:spTree>
    <p:extLst>
      <p:ext uri="{BB962C8B-B14F-4D97-AF65-F5344CB8AC3E}">
        <p14:creationId xmlns:p14="http://schemas.microsoft.com/office/powerpoint/2010/main" val="2996737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6E5E757D-40E4-571B-EBDE-85B9C1C7F61C}"/>
              </a:ext>
            </a:extLst>
          </p:cNvPr>
          <p:cNvSpPr txBox="1"/>
          <p:nvPr/>
        </p:nvSpPr>
        <p:spPr>
          <a:xfrm>
            <a:off x="3854438" y="829673"/>
            <a:ext cx="4483124" cy="646331"/>
          </a:xfrm>
          <a:prstGeom prst="rect">
            <a:avLst/>
          </a:prstGeom>
          <a:noFill/>
        </p:spPr>
        <p:txBody>
          <a:bodyPr wrap="square" rtlCol="0">
            <a:spAutoFit/>
          </a:bodyPr>
          <a:lstStyle/>
          <a:p>
            <a:pPr algn="ctr"/>
            <a:r>
              <a:rPr lang="en-US" sz="3600" b="1" dirty="0">
                <a:solidFill>
                  <a:srgbClr val="319E80"/>
                </a:solidFill>
                <a:latin typeface="Open Sans" panose="020B0606030504020204" pitchFamily="34" charset="0"/>
                <a:ea typeface="Open Sans" panose="020B0606030504020204" pitchFamily="34" charset="0"/>
                <a:cs typeface="Open Sans" panose="020B0606030504020204" pitchFamily="34" charset="0"/>
              </a:rPr>
              <a:t>PESTLE Analysis</a:t>
            </a:r>
            <a:endParaRPr lang="en-US" sz="2800" b="1" dirty="0">
              <a:solidFill>
                <a:srgbClr val="319E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Rectangle 95">
            <a:extLst>
              <a:ext uri="{FF2B5EF4-FFF2-40B4-BE49-F238E27FC236}">
                <a16:creationId xmlns:a16="http://schemas.microsoft.com/office/drawing/2014/main" id="{8AE7A622-EC8C-168C-8DDE-26E478702109}"/>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17</a:t>
            </a:fld>
            <a:endParaRPr lang="en-ID" sz="1000" dirty="0">
              <a:solidFill>
                <a:schemeClr val="bg1"/>
              </a:solidFill>
              <a:latin typeface="Open Sans" panose="020B0606030504020204" pitchFamily="34" charset="0"/>
              <a:cs typeface="Open Sans" panose="020B0606030504020204" pitchFamily="34" charset="0"/>
            </a:endParaRPr>
          </a:p>
        </p:txBody>
      </p:sp>
      <p:sp>
        <p:nvSpPr>
          <p:cNvPr id="31" name="Oval 45">
            <a:extLst>
              <a:ext uri="{FF2B5EF4-FFF2-40B4-BE49-F238E27FC236}">
                <a16:creationId xmlns:a16="http://schemas.microsoft.com/office/drawing/2014/main" id="{F8222C8F-5F9F-B245-E26F-16BE2B5350D8}"/>
              </a:ext>
            </a:extLst>
          </p:cNvPr>
          <p:cNvSpPr/>
          <p:nvPr/>
        </p:nvSpPr>
        <p:spPr>
          <a:xfrm rot="16200000" flipV="1">
            <a:off x="-806832" y="3102503"/>
            <a:ext cx="4487434" cy="1620000"/>
          </a:xfrm>
          <a:prstGeom prst="round2DiagRect">
            <a:avLst>
              <a:gd name="adj1" fmla="val 0"/>
              <a:gd name="adj2" fmla="val 13954"/>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2" name="Rectangle 31">
            <a:extLst>
              <a:ext uri="{FF2B5EF4-FFF2-40B4-BE49-F238E27FC236}">
                <a16:creationId xmlns:a16="http://schemas.microsoft.com/office/drawing/2014/main" id="{4D4885A5-84DD-932A-D6B7-9386846410F3}"/>
              </a:ext>
            </a:extLst>
          </p:cNvPr>
          <p:cNvSpPr/>
          <p:nvPr/>
        </p:nvSpPr>
        <p:spPr>
          <a:xfrm>
            <a:off x="644884" y="2392680"/>
            <a:ext cx="1584000" cy="29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European </a:t>
            </a:r>
            <a:r>
              <a:rPr lang="en-US" sz="1200" b="1" dirty="0">
                <a:solidFill>
                  <a:schemeClr val="tx1"/>
                </a:solidFill>
                <a:latin typeface="Open Sans" pitchFamily="2" charset="0"/>
                <a:ea typeface="Open Sans" pitchFamily="2" charset="0"/>
                <a:cs typeface="Open Sans" pitchFamily="2" charset="0"/>
              </a:rPr>
              <a:t>Green Deal</a:t>
            </a:r>
          </a:p>
          <a:p>
            <a:pPr marL="171450" indent="-171450">
              <a:lnSpc>
                <a:spcPct val="150000"/>
              </a:lnSpc>
              <a:buFont typeface="Arial" panose="020B0604020202020204" pitchFamily="34" charset="0"/>
              <a:buChar char="•"/>
            </a:pPr>
            <a:r>
              <a:rPr lang="en-US" sz="1200" b="1" dirty="0">
                <a:solidFill>
                  <a:schemeClr val="tx1"/>
                </a:solidFill>
                <a:latin typeface="Open Sans" pitchFamily="2" charset="0"/>
                <a:ea typeface="Open Sans" pitchFamily="2" charset="0"/>
                <a:cs typeface="Open Sans" pitchFamily="2" charset="0"/>
              </a:rPr>
              <a:t>SSbD</a:t>
            </a:r>
            <a:r>
              <a:rPr lang="en-US" sz="1200" dirty="0">
                <a:solidFill>
                  <a:schemeClr val="tx1"/>
                </a:solidFill>
                <a:latin typeface="Open Sans" pitchFamily="2" charset="0"/>
                <a:ea typeface="Open Sans" pitchFamily="2" charset="0"/>
                <a:cs typeface="Open Sans" pitchFamily="2" charset="0"/>
              </a:rPr>
              <a:t> European assessment framework</a:t>
            </a:r>
          </a:p>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Chemicals Strategy for Sustainability (</a:t>
            </a:r>
            <a:r>
              <a:rPr lang="en-US" sz="1200" b="1" dirty="0">
                <a:solidFill>
                  <a:schemeClr val="tx1"/>
                </a:solidFill>
                <a:latin typeface="Open Sans" pitchFamily="2" charset="0"/>
                <a:ea typeface="Open Sans" pitchFamily="2" charset="0"/>
                <a:cs typeface="Open Sans" pitchFamily="2" charset="0"/>
              </a:rPr>
              <a:t>CSS</a:t>
            </a:r>
            <a:r>
              <a:rPr lang="en-US" sz="1200" dirty="0">
                <a:solidFill>
                  <a:schemeClr val="tx1"/>
                </a:solidFill>
                <a:latin typeface="Open Sans" pitchFamily="2" charset="0"/>
                <a:ea typeface="Open Sans" pitchFamily="2" charset="0"/>
                <a:cs typeface="Open Sans" pitchFamily="2" charset="0"/>
              </a:rPr>
              <a:t>)	</a:t>
            </a:r>
          </a:p>
        </p:txBody>
      </p:sp>
      <p:sp>
        <p:nvSpPr>
          <p:cNvPr id="27" name="Oval 45">
            <a:extLst>
              <a:ext uri="{FF2B5EF4-FFF2-40B4-BE49-F238E27FC236}">
                <a16:creationId xmlns:a16="http://schemas.microsoft.com/office/drawing/2014/main" id="{23CDC5F4-7728-9EA7-C5A4-876D0323070D}"/>
              </a:ext>
            </a:extLst>
          </p:cNvPr>
          <p:cNvSpPr/>
          <p:nvPr/>
        </p:nvSpPr>
        <p:spPr>
          <a:xfrm rot="5400000" flipV="1">
            <a:off x="995137" y="3102506"/>
            <a:ext cx="4487433" cy="1620000"/>
          </a:xfrm>
          <a:prstGeom prst="round2DiagRect">
            <a:avLst>
              <a:gd name="adj1" fmla="val 0"/>
              <a:gd name="adj2" fmla="val 13954"/>
            </a:avLst>
          </a:prstGeom>
          <a:solidFill>
            <a:srgbClr val="5CBC7E">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0" name="Rectangle 29">
            <a:extLst>
              <a:ext uri="{FF2B5EF4-FFF2-40B4-BE49-F238E27FC236}">
                <a16:creationId xmlns:a16="http://schemas.microsoft.com/office/drawing/2014/main" id="{4AE9DFEF-8464-603D-05C3-8568F64734BF}"/>
              </a:ext>
            </a:extLst>
          </p:cNvPr>
          <p:cNvSpPr/>
          <p:nvPr/>
        </p:nvSpPr>
        <p:spPr>
          <a:xfrm>
            <a:off x="2446854" y="2392680"/>
            <a:ext cx="1584000" cy="29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Contributing to boosting </a:t>
            </a:r>
            <a:r>
              <a:rPr lang="en-US" sz="1200" b="1" dirty="0">
                <a:solidFill>
                  <a:schemeClr val="tx1"/>
                </a:solidFill>
                <a:latin typeface="Open Sans" pitchFamily="2" charset="0"/>
                <a:ea typeface="Open Sans" pitchFamily="2" charset="0"/>
                <a:cs typeface="Open Sans" pitchFamily="2" charset="0"/>
              </a:rPr>
              <a:t>EU’s R&amp;D&amp;I</a:t>
            </a:r>
          </a:p>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Bio-based coatings </a:t>
            </a:r>
            <a:r>
              <a:rPr lang="en-US" sz="1200" b="1" dirty="0">
                <a:solidFill>
                  <a:schemeClr val="tx1"/>
                </a:solidFill>
                <a:latin typeface="Open Sans" pitchFamily="2" charset="0"/>
                <a:ea typeface="Open Sans" pitchFamily="2" charset="0"/>
                <a:cs typeface="Open Sans" pitchFamily="2" charset="0"/>
              </a:rPr>
              <a:t>CAGR = 9.5% </a:t>
            </a:r>
            <a:r>
              <a:rPr lang="en-US" sz="1200" dirty="0">
                <a:solidFill>
                  <a:schemeClr val="tx1"/>
                </a:solidFill>
                <a:latin typeface="Open Sans" pitchFamily="2" charset="0"/>
                <a:ea typeface="Open Sans" pitchFamily="2" charset="0"/>
                <a:cs typeface="Open Sans" pitchFamily="2" charset="0"/>
              </a:rPr>
              <a:t>(2022-2032)</a:t>
            </a:r>
          </a:p>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Chemical manufacturing is the 4</a:t>
            </a:r>
            <a:r>
              <a:rPr lang="en-US" sz="1200" baseline="30000" dirty="0">
                <a:solidFill>
                  <a:schemeClr val="tx1"/>
                </a:solidFill>
                <a:latin typeface="Open Sans" pitchFamily="2" charset="0"/>
                <a:ea typeface="Open Sans" pitchFamily="2" charset="0"/>
                <a:cs typeface="Open Sans" pitchFamily="2" charset="0"/>
              </a:rPr>
              <a:t>th</a:t>
            </a:r>
            <a:r>
              <a:rPr lang="en-US" sz="1200" dirty="0">
                <a:solidFill>
                  <a:schemeClr val="tx1"/>
                </a:solidFill>
                <a:latin typeface="Open Sans" pitchFamily="2" charset="0"/>
                <a:ea typeface="Open Sans" pitchFamily="2" charset="0"/>
                <a:cs typeface="Open Sans" pitchFamily="2" charset="0"/>
              </a:rPr>
              <a:t> largest EU industry</a:t>
            </a:r>
          </a:p>
        </p:txBody>
      </p:sp>
      <p:sp>
        <p:nvSpPr>
          <p:cNvPr id="23" name="Oval 45">
            <a:extLst>
              <a:ext uri="{FF2B5EF4-FFF2-40B4-BE49-F238E27FC236}">
                <a16:creationId xmlns:a16="http://schemas.microsoft.com/office/drawing/2014/main" id="{30952137-CB67-16E7-508F-A6D6EE125D71}"/>
              </a:ext>
            </a:extLst>
          </p:cNvPr>
          <p:cNvSpPr/>
          <p:nvPr/>
        </p:nvSpPr>
        <p:spPr>
          <a:xfrm rot="5400000" flipV="1">
            <a:off x="2797130" y="3102504"/>
            <a:ext cx="4487437" cy="1620000"/>
          </a:xfrm>
          <a:prstGeom prst="round2DiagRect">
            <a:avLst>
              <a:gd name="adj1" fmla="val 0"/>
              <a:gd name="adj2" fmla="val 13954"/>
            </a:avLst>
          </a:prstGeom>
          <a:solidFill>
            <a:srgbClr val="00AA8B">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6" name="Rectangle 25">
            <a:extLst>
              <a:ext uri="{FF2B5EF4-FFF2-40B4-BE49-F238E27FC236}">
                <a16:creationId xmlns:a16="http://schemas.microsoft.com/office/drawing/2014/main" id="{2FCDFC42-B48F-86EA-652E-BB2747BDECD6}"/>
              </a:ext>
            </a:extLst>
          </p:cNvPr>
          <p:cNvSpPr/>
          <p:nvPr/>
        </p:nvSpPr>
        <p:spPr>
          <a:xfrm>
            <a:off x="4248849" y="2392680"/>
            <a:ext cx="1584000" cy="29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Arial" panose="020B0604020202020204" pitchFamily="34" charset="0"/>
              <a:buChar char="•"/>
            </a:pPr>
            <a:r>
              <a:rPr lang="en-US" sz="1200" b="1" dirty="0">
                <a:solidFill>
                  <a:schemeClr val="tx1"/>
                </a:solidFill>
                <a:latin typeface="Open Sans" pitchFamily="2" charset="0"/>
                <a:ea typeface="Open Sans" pitchFamily="2" charset="0"/>
                <a:cs typeface="Open Sans" pitchFamily="2" charset="0"/>
              </a:rPr>
              <a:t>Consumers’ preference </a:t>
            </a:r>
            <a:r>
              <a:rPr lang="en-US" sz="1200" dirty="0">
                <a:solidFill>
                  <a:schemeClr val="tx1"/>
                </a:solidFill>
                <a:latin typeface="Open Sans" pitchFamily="2" charset="0"/>
                <a:ea typeface="Open Sans" pitchFamily="2" charset="0"/>
                <a:cs typeface="Open Sans" pitchFamily="2" charset="0"/>
              </a:rPr>
              <a:t>for sustainable products</a:t>
            </a:r>
          </a:p>
          <a:p>
            <a:pPr marL="171450" indent="-171450">
              <a:lnSpc>
                <a:spcPct val="150000"/>
              </a:lnSpc>
              <a:buFont typeface="Arial" panose="020B0604020202020204" pitchFamily="34" charset="0"/>
              <a:buChar char="•"/>
            </a:pPr>
            <a:r>
              <a:rPr lang="en-US" sz="1200" b="1" dirty="0">
                <a:solidFill>
                  <a:schemeClr val="tx1"/>
                </a:solidFill>
                <a:latin typeface="Open Sans" pitchFamily="2" charset="0"/>
                <a:ea typeface="Open Sans" pitchFamily="2" charset="0"/>
                <a:cs typeface="Open Sans" pitchFamily="2" charset="0"/>
              </a:rPr>
              <a:t>Reduction of PFAS </a:t>
            </a:r>
            <a:r>
              <a:rPr lang="en-US" sz="1200" dirty="0">
                <a:solidFill>
                  <a:schemeClr val="tx1"/>
                </a:solidFill>
                <a:latin typeface="Open Sans" pitchFamily="2" charset="0"/>
                <a:ea typeface="Open Sans" pitchFamily="2" charset="0"/>
                <a:cs typeface="Open Sans" pitchFamily="2" charset="0"/>
              </a:rPr>
              <a:t>towards better human health and a toxic-free environment</a:t>
            </a:r>
          </a:p>
        </p:txBody>
      </p:sp>
      <p:sp>
        <p:nvSpPr>
          <p:cNvPr id="19" name="Oval 45">
            <a:extLst>
              <a:ext uri="{FF2B5EF4-FFF2-40B4-BE49-F238E27FC236}">
                <a16:creationId xmlns:a16="http://schemas.microsoft.com/office/drawing/2014/main" id="{EEB23692-2F9D-63E8-D517-56B3A5180709}"/>
              </a:ext>
            </a:extLst>
          </p:cNvPr>
          <p:cNvSpPr/>
          <p:nvPr/>
        </p:nvSpPr>
        <p:spPr>
          <a:xfrm rot="5400000" flipV="1">
            <a:off x="4603572" y="3102503"/>
            <a:ext cx="4487439" cy="1620000"/>
          </a:xfrm>
          <a:prstGeom prst="round2DiagRect">
            <a:avLst>
              <a:gd name="adj1" fmla="val 0"/>
              <a:gd name="adj2" fmla="val 13954"/>
            </a:avLst>
          </a:prstGeom>
          <a:solidFill>
            <a:srgbClr val="009594">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2" name="Rectangle 21">
            <a:extLst>
              <a:ext uri="{FF2B5EF4-FFF2-40B4-BE49-F238E27FC236}">
                <a16:creationId xmlns:a16="http://schemas.microsoft.com/office/drawing/2014/main" id="{AC0B9019-4F94-1018-6674-0DB77B9AE1DB}"/>
              </a:ext>
            </a:extLst>
          </p:cNvPr>
          <p:cNvSpPr/>
          <p:nvPr/>
        </p:nvSpPr>
        <p:spPr>
          <a:xfrm>
            <a:off x="6055292" y="2392680"/>
            <a:ext cx="1584000" cy="29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Arial" panose="020B0604020202020204" pitchFamily="34" charset="0"/>
              <a:buChar char="•"/>
            </a:pPr>
            <a:r>
              <a:rPr lang="en-US" sz="1200" b="1" dirty="0">
                <a:solidFill>
                  <a:schemeClr val="tx1"/>
                </a:solidFill>
                <a:latin typeface="Open Sans" pitchFamily="2" charset="0"/>
                <a:ea typeface="Open Sans" pitchFamily="2" charset="0"/>
                <a:cs typeface="Open Sans" pitchFamily="2" charset="0"/>
              </a:rPr>
              <a:t>Sol-gel </a:t>
            </a:r>
            <a:r>
              <a:rPr lang="en-US" sz="1200" dirty="0">
                <a:solidFill>
                  <a:schemeClr val="tx1"/>
                </a:solidFill>
                <a:latin typeface="Open Sans" pitchFamily="2" charset="0"/>
                <a:ea typeface="Open Sans" pitchFamily="2" charset="0"/>
                <a:cs typeface="Open Sans" pitchFamily="2" charset="0"/>
              </a:rPr>
              <a:t>coatings with superior features</a:t>
            </a:r>
          </a:p>
          <a:p>
            <a:pPr marL="171450" indent="-171450">
              <a:lnSpc>
                <a:spcPct val="150000"/>
              </a:lnSpc>
              <a:buFont typeface="Arial" panose="020B0604020202020204" pitchFamily="34" charset="0"/>
              <a:buChar char="•"/>
            </a:pPr>
            <a:r>
              <a:rPr lang="en-US" sz="1200" b="1" dirty="0">
                <a:solidFill>
                  <a:schemeClr val="tx1"/>
                </a:solidFill>
                <a:latin typeface="Open Sans" pitchFamily="2" charset="0"/>
                <a:ea typeface="Open Sans" pitchFamily="2" charset="0"/>
                <a:cs typeface="Open Sans" pitchFamily="2" charset="0"/>
              </a:rPr>
              <a:t>IPR </a:t>
            </a:r>
            <a:r>
              <a:rPr lang="en-US" sz="1200" dirty="0">
                <a:solidFill>
                  <a:schemeClr val="tx1"/>
                </a:solidFill>
                <a:latin typeface="Open Sans" pitchFamily="2" charset="0"/>
                <a:ea typeface="Open Sans" pitchFamily="2" charset="0"/>
                <a:cs typeface="Open Sans" pitchFamily="2" charset="0"/>
              </a:rPr>
              <a:t>management within new developments</a:t>
            </a:r>
          </a:p>
          <a:p>
            <a:pPr marL="171450" indent="-171450">
              <a:lnSpc>
                <a:spcPct val="150000"/>
              </a:lnSpc>
              <a:buFont typeface="Arial" panose="020B0604020202020204" pitchFamily="34" charset="0"/>
              <a:buChar char="•"/>
            </a:pPr>
            <a:r>
              <a:rPr lang="en-US" sz="1200" b="1" dirty="0">
                <a:solidFill>
                  <a:schemeClr val="tx1"/>
                </a:solidFill>
                <a:latin typeface="Open Sans" pitchFamily="2" charset="0"/>
                <a:ea typeface="Open Sans" pitchFamily="2" charset="0"/>
                <a:cs typeface="Open Sans" pitchFamily="2" charset="0"/>
              </a:rPr>
              <a:t>Circular industries</a:t>
            </a:r>
            <a:r>
              <a:rPr lang="en-US" sz="1200" dirty="0">
                <a:solidFill>
                  <a:schemeClr val="tx1"/>
                </a:solidFill>
                <a:latin typeface="Open Sans" pitchFamily="2" charset="0"/>
                <a:ea typeface="Open Sans" pitchFamily="2" charset="0"/>
                <a:cs typeface="Open Sans" pitchFamily="2" charset="0"/>
              </a:rPr>
              <a:t>’ interest in BIO-SUSHY results</a:t>
            </a:r>
          </a:p>
        </p:txBody>
      </p:sp>
      <p:sp>
        <p:nvSpPr>
          <p:cNvPr id="15" name="Oval 45">
            <a:extLst>
              <a:ext uri="{FF2B5EF4-FFF2-40B4-BE49-F238E27FC236}">
                <a16:creationId xmlns:a16="http://schemas.microsoft.com/office/drawing/2014/main" id="{5CCD3FA5-F56E-C75C-888D-B516A53C14D9}"/>
              </a:ext>
            </a:extLst>
          </p:cNvPr>
          <p:cNvSpPr/>
          <p:nvPr/>
        </p:nvSpPr>
        <p:spPr>
          <a:xfrm rot="5400000" flipV="1">
            <a:off x="6401041" y="3102502"/>
            <a:ext cx="4487440" cy="1620000"/>
          </a:xfrm>
          <a:prstGeom prst="round2DiagRect">
            <a:avLst>
              <a:gd name="adj1" fmla="val 0"/>
              <a:gd name="adj2" fmla="val 13954"/>
            </a:avLst>
          </a:prstGeom>
          <a:solidFill>
            <a:srgbClr val="00809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DE" dirty="0"/>
          </a:p>
        </p:txBody>
      </p:sp>
      <p:sp>
        <p:nvSpPr>
          <p:cNvPr id="18" name="Rectangle 17">
            <a:extLst>
              <a:ext uri="{FF2B5EF4-FFF2-40B4-BE49-F238E27FC236}">
                <a16:creationId xmlns:a16="http://schemas.microsoft.com/office/drawing/2014/main" id="{1DA8885C-BFDF-0E47-2EF6-86588A489751}"/>
              </a:ext>
            </a:extLst>
          </p:cNvPr>
          <p:cNvSpPr/>
          <p:nvPr/>
        </p:nvSpPr>
        <p:spPr>
          <a:xfrm>
            <a:off x="7852760" y="2392680"/>
            <a:ext cx="1584000" cy="29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ECHA’s PFAS </a:t>
            </a:r>
            <a:r>
              <a:rPr lang="en-US" sz="1200" b="1" dirty="0">
                <a:solidFill>
                  <a:schemeClr val="tx1"/>
                </a:solidFill>
                <a:latin typeface="Open Sans" pitchFamily="2" charset="0"/>
                <a:ea typeface="Open Sans" pitchFamily="2" charset="0"/>
                <a:cs typeface="Open Sans" pitchFamily="2" charset="0"/>
              </a:rPr>
              <a:t>restriction proposal</a:t>
            </a:r>
          </a:p>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European legislative framework: </a:t>
            </a:r>
            <a:r>
              <a:rPr lang="en-US" sz="1200" b="1" dirty="0">
                <a:solidFill>
                  <a:schemeClr val="tx1"/>
                </a:solidFill>
                <a:latin typeface="Open Sans" pitchFamily="2" charset="0"/>
                <a:ea typeface="Open Sans" pitchFamily="2" charset="0"/>
                <a:cs typeface="Open Sans" pitchFamily="2" charset="0"/>
              </a:rPr>
              <a:t>REACH</a:t>
            </a:r>
            <a:r>
              <a:rPr lang="en-US" sz="1200" dirty="0">
                <a:solidFill>
                  <a:schemeClr val="tx1"/>
                </a:solidFill>
                <a:latin typeface="Open Sans" pitchFamily="2" charset="0"/>
                <a:ea typeface="Open Sans" pitchFamily="2" charset="0"/>
                <a:cs typeface="Open Sans" pitchFamily="2" charset="0"/>
              </a:rPr>
              <a:t>, </a:t>
            </a:r>
            <a:r>
              <a:rPr lang="en-US" sz="1200" b="1" dirty="0">
                <a:solidFill>
                  <a:schemeClr val="tx1"/>
                </a:solidFill>
                <a:latin typeface="Open Sans" pitchFamily="2" charset="0"/>
                <a:ea typeface="Open Sans" pitchFamily="2" charset="0"/>
                <a:cs typeface="Open Sans" pitchFamily="2" charset="0"/>
              </a:rPr>
              <a:t>CLP</a:t>
            </a:r>
          </a:p>
        </p:txBody>
      </p:sp>
      <p:sp>
        <p:nvSpPr>
          <p:cNvPr id="11" name="Oval 45">
            <a:extLst>
              <a:ext uri="{FF2B5EF4-FFF2-40B4-BE49-F238E27FC236}">
                <a16:creationId xmlns:a16="http://schemas.microsoft.com/office/drawing/2014/main" id="{F9400594-3D50-8EC2-2A2D-16409265435D}"/>
              </a:ext>
            </a:extLst>
          </p:cNvPr>
          <p:cNvSpPr/>
          <p:nvPr/>
        </p:nvSpPr>
        <p:spPr>
          <a:xfrm rot="5400000" flipV="1">
            <a:off x="8201186" y="3102503"/>
            <a:ext cx="4487439" cy="1620000"/>
          </a:xfrm>
          <a:prstGeom prst="round2DiagRect">
            <a:avLst>
              <a:gd name="adj1" fmla="val 0"/>
              <a:gd name="adj2" fmla="val 13954"/>
            </a:avLst>
          </a:prstGeom>
          <a:solidFill>
            <a:srgbClr val="00699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45">
            <a:extLst>
              <a:ext uri="{FF2B5EF4-FFF2-40B4-BE49-F238E27FC236}">
                <a16:creationId xmlns:a16="http://schemas.microsoft.com/office/drawing/2014/main" id="{768D7E20-2003-A509-154F-054CBD352FFD}"/>
              </a:ext>
            </a:extLst>
          </p:cNvPr>
          <p:cNvSpPr/>
          <p:nvPr/>
        </p:nvSpPr>
        <p:spPr>
          <a:xfrm>
            <a:off x="9634905" y="5466806"/>
            <a:ext cx="1620215" cy="685319"/>
          </a:xfrm>
          <a:prstGeom prst="round2DiagRect">
            <a:avLst>
              <a:gd name="adj1" fmla="val 0"/>
              <a:gd name="adj2" fmla="val 33412"/>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itchFamily="2" charset="0"/>
                <a:ea typeface="Open Sans" pitchFamily="2" charset="0"/>
                <a:cs typeface="Open Sans" pitchFamily="2" charset="0"/>
              </a:rPr>
              <a:t>E</a:t>
            </a:r>
            <a:r>
              <a:rPr lang="en-US" sz="1200" b="1" dirty="0">
                <a:latin typeface="Open Sans" pitchFamily="2" charset="0"/>
                <a:ea typeface="Open Sans" pitchFamily="2" charset="0"/>
                <a:cs typeface="Open Sans" pitchFamily="2" charset="0"/>
              </a:rPr>
              <a:t>nvironmental</a:t>
            </a:r>
            <a:endParaRPr lang="en-DE" sz="2000" b="1" dirty="0">
              <a:latin typeface="Open Sans" pitchFamily="2" charset="0"/>
              <a:ea typeface="Open Sans" pitchFamily="2" charset="0"/>
              <a:cs typeface="Open Sans" pitchFamily="2" charset="0"/>
            </a:endParaRPr>
          </a:p>
        </p:txBody>
      </p:sp>
      <p:sp>
        <p:nvSpPr>
          <p:cNvPr id="14" name="Rectangle 13">
            <a:extLst>
              <a:ext uri="{FF2B5EF4-FFF2-40B4-BE49-F238E27FC236}">
                <a16:creationId xmlns:a16="http://schemas.microsoft.com/office/drawing/2014/main" id="{DCE08EEE-4D68-7205-855C-DA2A8AA2052E}"/>
              </a:ext>
            </a:extLst>
          </p:cNvPr>
          <p:cNvSpPr/>
          <p:nvPr/>
        </p:nvSpPr>
        <p:spPr>
          <a:xfrm>
            <a:off x="9652905" y="2392680"/>
            <a:ext cx="1584000" cy="29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Reduction of PFAS in the environment</a:t>
            </a:r>
          </a:p>
          <a:p>
            <a:pPr marL="171450" indent="-171450">
              <a:lnSpc>
                <a:spcPct val="150000"/>
              </a:lnSpc>
              <a:buFont typeface="Arial" panose="020B0604020202020204" pitchFamily="34" charset="0"/>
              <a:buChar char="•"/>
            </a:pPr>
            <a:r>
              <a:rPr lang="en-US" sz="1200" dirty="0">
                <a:solidFill>
                  <a:schemeClr val="tx1"/>
                </a:solidFill>
                <a:latin typeface="Open Sans" pitchFamily="2" charset="0"/>
                <a:ea typeface="Open Sans" pitchFamily="2" charset="0"/>
                <a:cs typeface="Open Sans" pitchFamily="2" charset="0"/>
              </a:rPr>
              <a:t>Use of bio-based and sustainable raw materials, </a:t>
            </a:r>
            <a:r>
              <a:rPr lang="en-US" sz="1200" b="1" dirty="0">
                <a:solidFill>
                  <a:schemeClr val="tx1"/>
                </a:solidFill>
                <a:latin typeface="Open Sans" pitchFamily="2" charset="0"/>
                <a:ea typeface="Open Sans" pitchFamily="2" charset="0"/>
                <a:cs typeface="Open Sans" pitchFamily="2" charset="0"/>
              </a:rPr>
              <a:t>replacing fossil-based </a:t>
            </a:r>
            <a:r>
              <a:rPr lang="en-US" sz="1200" dirty="0">
                <a:solidFill>
                  <a:schemeClr val="tx1"/>
                </a:solidFill>
                <a:latin typeface="Open Sans" pitchFamily="2" charset="0"/>
                <a:ea typeface="Open Sans" pitchFamily="2" charset="0"/>
                <a:cs typeface="Open Sans" pitchFamily="2" charset="0"/>
              </a:rPr>
              <a:t>ones</a:t>
            </a:r>
          </a:p>
        </p:txBody>
      </p:sp>
      <p:sp>
        <p:nvSpPr>
          <p:cNvPr id="36" name="Oval 45">
            <a:extLst>
              <a:ext uri="{FF2B5EF4-FFF2-40B4-BE49-F238E27FC236}">
                <a16:creationId xmlns:a16="http://schemas.microsoft.com/office/drawing/2014/main" id="{A087FD27-DA11-4EDA-FDCB-8EA8A4672872}"/>
              </a:ext>
            </a:extLst>
          </p:cNvPr>
          <p:cNvSpPr/>
          <p:nvPr/>
        </p:nvSpPr>
        <p:spPr>
          <a:xfrm>
            <a:off x="7834652" y="5470903"/>
            <a:ext cx="1620215" cy="685319"/>
          </a:xfrm>
          <a:prstGeom prst="round2DiagRect">
            <a:avLst>
              <a:gd name="adj1" fmla="val 0"/>
              <a:gd name="adj2" fmla="val 33412"/>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itchFamily="2" charset="0"/>
                <a:ea typeface="Open Sans" pitchFamily="2" charset="0"/>
                <a:cs typeface="Open Sans" pitchFamily="2" charset="0"/>
              </a:rPr>
              <a:t>L</a:t>
            </a:r>
            <a:r>
              <a:rPr lang="en-US" sz="1200" b="1" dirty="0">
                <a:latin typeface="Open Sans" pitchFamily="2" charset="0"/>
                <a:ea typeface="Open Sans" pitchFamily="2" charset="0"/>
                <a:cs typeface="Open Sans" pitchFamily="2" charset="0"/>
              </a:rPr>
              <a:t>egal</a:t>
            </a:r>
            <a:endParaRPr lang="en-DE" sz="2000" b="1" dirty="0">
              <a:latin typeface="Open Sans" pitchFamily="2" charset="0"/>
              <a:ea typeface="Open Sans" pitchFamily="2" charset="0"/>
              <a:cs typeface="Open Sans" pitchFamily="2" charset="0"/>
            </a:endParaRPr>
          </a:p>
        </p:txBody>
      </p:sp>
      <p:sp>
        <p:nvSpPr>
          <p:cNvPr id="39" name="Oval 45">
            <a:extLst>
              <a:ext uri="{FF2B5EF4-FFF2-40B4-BE49-F238E27FC236}">
                <a16:creationId xmlns:a16="http://schemas.microsoft.com/office/drawing/2014/main" id="{635CF3EA-F533-0BEE-11D8-FB0E9275BFE5}"/>
              </a:ext>
            </a:extLst>
          </p:cNvPr>
          <p:cNvSpPr/>
          <p:nvPr/>
        </p:nvSpPr>
        <p:spPr>
          <a:xfrm>
            <a:off x="6030861" y="5466806"/>
            <a:ext cx="1620215" cy="685319"/>
          </a:xfrm>
          <a:prstGeom prst="round2DiagRect">
            <a:avLst>
              <a:gd name="adj1" fmla="val 0"/>
              <a:gd name="adj2" fmla="val 33412"/>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itchFamily="2" charset="0"/>
                <a:ea typeface="Open Sans" pitchFamily="2" charset="0"/>
                <a:cs typeface="Open Sans" pitchFamily="2" charset="0"/>
              </a:rPr>
              <a:t>T</a:t>
            </a:r>
            <a:r>
              <a:rPr lang="en-US" sz="1200" b="1" dirty="0">
                <a:latin typeface="Open Sans" pitchFamily="2" charset="0"/>
                <a:ea typeface="Open Sans" pitchFamily="2" charset="0"/>
                <a:cs typeface="Open Sans" pitchFamily="2" charset="0"/>
              </a:rPr>
              <a:t>echnical</a:t>
            </a:r>
            <a:endParaRPr lang="en-DE" sz="2000" b="1" dirty="0">
              <a:latin typeface="Open Sans" pitchFamily="2" charset="0"/>
              <a:ea typeface="Open Sans" pitchFamily="2" charset="0"/>
              <a:cs typeface="Open Sans" pitchFamily="2" charset="0"/>
            </a:endParaRPr>
          </a:p>
        </p:txBody>
      </p:sp>
      <p:sp>
        <p:nvSpPr>
          <p:cNvPr id="41" name="Oval 45">
            <a:extLst>
              <a:ext uri="{FF2B5EF4-FFF2-40B4-BE49-F238E27FC236}">
                <a16:creationId xmlns:a16="http://schemas.microsoft.com/office/drawing/2014/main" id="{10807EE1-BD9B-C801-28CA-4F79711059B6}"/>
              </a:ext>
            </a:extLst>
          </p:cNvPr>
          <p:cNvSpPr/>
          <p:nvPr/>
        </p:nvSpPr>
        <p:spPr>
          <a:xfrm>
            <a:off x="2426817" y="5466806"/>
            <a:ext cx="1620215" cy="685319"/>
          </a:xfrm>
          <a:prstGeom prst="round2DiagRect">
            <a:avLst>
              <a:gd name="adj1" fmla="val 0"/>
              <a:gd name="adj2" fmla="val 33412"/>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itchFamily="2" charset="0"/>
                <a:ea typeface="Open Sans" pitchFamily="2" charset="0"/>
                <a:cs typeface="Open Sans" pitchFamily="2" charset="0"/>
              </a:rPr>
              <a:t>E</a:t>
            </a:r>
            <a:r>
              <a:rPr lang="en-US" sz="1200" b="1" dirty="0">
                <a:latin typeface="Open Sans" pitchFamily="2" charset="0"/>
                <a:ea typeface="Open Sans" pitchFamily="2" charset="0"/>
                <a:cs typeface="Open Sans" pitchFamily="2" charset="0"/>
              </a:rPr>
              <a:t>conomical</a:t>
            </a:r>
            <a:endParaRPr lang="en-DE" sz="2000" b="1" dirty="0">
              <a:latin typeface="Open Sans" pitchFamily="2" charset="0"/>
              <a:ea typeface="Open Sans" pitchFamily="2" charset="0"/>
              <a:cs typeface="Open Sans" pitchFamily="2" charset="0"/>
            </a:endParaRPr>
          </a:p>
        </p:txBody>
      </p:sp>
      <p:sp>
        <p:nvSpPr>
          <p:cNvPr id="43" name="Oval 45">
            <a:extLst>
              <a:ext uri="{FF2B5EF4-FFF2-40B4-BE49-F238E27FC236}">
                <a16:creationId xmlns:a16="http://schemas.microsoft.com/office/drawing/2014/main" id="{F4B6E418-900B-E8F4-0028-519D409D980D}"/>
              </a:ext>
            </a:extLst>
          </p:cNvPr>
          <p:cNvSpPr/>
          <p:nvPr/>
        </p:nvSpPr>
        <p:spPr>
          <a:xfrm>
            <a:off x="630778" y="5466806"/>
            <a:ext cx="1620215" cy="685319"/>
          </a:xfrm>
          <a:prstGeom prst="round2DiagRect">
            <a:avLst>
              <a:gd name="adj1" fmla="val 0"/>
              <a:gd name="adj2" fmla="val 33412"/>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itchFamily="2" charset="0"/>
                <a:ea typeface="Open Sans" pitchFamily="2" charset="0"/>
                <a:cs typeface="Open Sans" pitchFamily="2" charset="0"/>
              </a:rPr>
              <a:t>P</a:t>
            </a:r>
            <a:r>
              <a:rPr lang="en-US" sz="1200" b="1" dirty="0">
                <a:latin typeface="Open Sans" pitchFamily="2" charset="0"/>
                <a:ea typeface="Open Sans" pitchFamily="2" charset="0"/>
                <a:cs typeface="Open Sans" pitchFamily="2" charset="0"/>
              </a:rPr>
              <a:t>olitical</a:t>
            </a:r>
            <a:endParaRPr lang="en-DE" sz="2000" b="1" dirty="0">
              <a:latin typeface="Open Sans" pitchFamily="2" charset="0"/>
              <a:ea typeface="Open Sans" pitchFamily="2" charset="0"/>
              <a:cs typeface="Open Sans" pitchFamily="2" charset="0"/>
            </a:endParaRPr>
          </a:p>
        </p:txBody>
      </p:sp>
      <p:sp>
        <p:nvSpPr>
          <p:cNvPr id="45" name="Oval 45">
            <a:extLst>
              <a:ext uri="{FF2B5EF4-FFF2-40B4-BE49-F238E27FC236}">
                <a16:creationId xmlns:a16="http://schemas.microsoft.com/office/drawing/2014/main" id="{53D7697E-CEFD-32F8-2E0E-C9D7AAD19ACC}"/>
              </a:ext>
            </a:extLst>
          </p:cNvPr>
          <p:cNvSpPr/>
          <p:nvPr/>
        </p:nvSpPr>
        <p:spPr>
          <a:xfrm>
            <a:off x="4235554" y="5466806"/>
            <a:ext cx="1620215" cy="685319"/>
          </a:xfrm>
          <a:prstGeom prst="round2DiagRect">
            <a:avLst>
              <a:gd name="adj1" fmla="val 0"/>
              <a:gd name="adj2" fmla="val 33412"/>
            </a:avLst>
          </a:prstGeom>
          <a:solidFill>
            <a:srgbClr val="97CC7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itchFamily="2" charset="0"/>
                <a:ea typeface="Open Sans" pitchFamily="2" charset="0"/>
                <a:cs typeface="Open Sans" pitchFamily="2" charset="0"/>
              </a:rPr>
              <a:t>S</a:t>
            </a:r>
            <a:r>
              <a:rPr lang="en-US" sz="1200" b="1" dirty="0">
                <a:latin typeface="Open Sans" pitchFamily="2" charset="0"/>
                <a:ea typeface="Open Sans" pitchFamily="2" charset="0"/>
                <a:cs typeface="Open Sans" pitchFamily="2" charset="0"/>
              </a:rPr>
              <a:t>ocial</a:t>
            </a:r>
            <a:endParaRPr lang="en-DE" sz="2000" b="1" dirty="0">
              <a:latin typeface="Open Sans" pitchFamily="2" charset="0"/>
              <a:ea typeface="Open Sans" pitchFamily="2" charset="0"/>
              <a:cs typeface="Open Sans" pitchFamily="2" charset="0"/>
            </a:endParaRPr>
          </a:p>
        </p:txBody>
      </p:sp>
      <p:sp>
        <p:nvSpPr>
          <p:cNvPr id="2" name="Oval 45">
            <a:extLst>
              <a:ext uri="{FF2B5EF4-FFF2-40B4-BE49-F238E27FC236}">
                <a16:creationId xmlns:a16="http://schemas.microsoft.com/office/drawing/2014/main" id="{3BF1FB2C-0308-A9C8-4381-4741A4A1E85D}"/>
              </a:ext>
            </a:extLst>
          </p:cNvPr>
          <p:cNvSpPr/>
          <p:nvPr/>
        </p:nvSpPr>
        <p:spPr>
          <a:xfrm>
            <a:off x="4230634" y="1668169"/>
            <a:ext cx="1620215" cy="685319"/>
          </a:xfrm>
          <a:prstGeom prst="round1Rect">
            <a:avLst>
              <a:gd name="adj" fmla="val 33345"/>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2000" b="1" dirty="0">
              <a:latin typeface="Open Sans" pitchFamily="2" charset="0"/>
              <a:ea typeface="Open Sans" pitchFamily="2" charset="0"/>
              <a:cs typeface="Open Sans" pitchFamily="2" charset="0"/>
            </a:endParaRPr>
          </a:p>
        </p:txBody>
      </p:sp>
      <p:pic>
        <p:nvPicPr>
          <p:cNvPr id="25" name="Graphic 24" descr="Users outline">
            <a:extLst>
              <a:ext uri="{FF2B5EF4-FFF2-40B4-BE49-F238E27FC236}">
                <a16:creationId xmlns:a16="http://schemas.microsoft.com/office/drawing/2014/main" id="{EFDA9313-8AB4-E207-D942-73ADEA3A85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33863" y="1737805"/>
            <a:ext cx="613972" cy="546046"/>
          </a:xfrm>
          <a:prstGeom prst="rect">
            <a:avLst/>
          </a:prstGeom>
        </p:spPr>
      </p:pic>
      <p:sp>
        <p:nvSpPr>
          <p:cNvPr id="3" name="Oval 45">
            <a:extLst>
              <a:ext uri="{FF2B5EF4-FFF2-40B4-BE49-F238E27FC236}">
                <a16:creationId xmlns:a16="http://schemas.microsoft.com/office/drawing/2014/main" id="{E0C0E7CC-2A26-2977-1507-AD12A625B7E1}"/>
              </a:ext>
            </a:extLst>
          </p:cNvPr>
          <p:cNvSpPr/>
          <p:nvPr/>
        </p:nvSpPr>
        <p:spPr>
          <a:xfrm>
            <a:off x="6037291" y="1668783"/>
            <a:ext cx="1620215" cy="685319"/>
          </a:xfrm>
          <a:prstGeom prst="round1Rect">
            <a:avLst>
              <a:gd name="adj" fmla="val 33345"/>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2000" b="1" dirty="0">
              <a:latin typeface="Open Sans" pitchFamily="2" charset="0"/>
              <a:ea typeface="Open Sans" pitchFamily="2" charset="0"/>
              <a:cs typeface="Open Sans" pitchFamily="2" charset="0"/>
            </a:endParaRPr>
          </a:p>
        </p:txBody>
      </p:sp>
      <p:sp>
        <p:nvSpPr>
          <p:cNvPr id="7" name="Oval 45">
            <a:extLst>
              <a:ext uri="{FF2B5EF4-FFF2-40B4-BE49-F238E27FC236}">
                <a16:creationId xmlns:a16="http://schemas.microsoft.com/office/drawing/2014/main" id="{750AE27C-A556-C98C-1815-96354E802B44}"/>
              </a:ext>
            </a:extLst>
          </p:cNvPr>
          <p:cNvSpPr/>
          <p:nvPr/>
        </p:nvSpPr>
        <p:spPr>
          <a:xfrm>
            <a:off x="7834975" y="1668169"/>
            <a:ext cx="1620215" cy="685319"/>
          </a:xfrm>
          <a:prstGeom prst="round1Rect">
            <a:avLst>
              <a:gd name="adj" fmla="val 33345"/>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2000" b="1" dirty="0">
              <a:latin typeface="Open Sans" pitchFamily="2" charset="0"/>
              <a:ea typeface="Open Sans" pitchFamily="2" charset="0"/>
              <a:cs typeface="Open Sans" pitchFamily="2" charset="0"/>
            </a:endParaRPr>
          </a:p>
        </p:txBody>
      </p:sp>
      <p:sp>
        <p:nvSpPr>
          <p:cNvPr id="8" name="Oval 45">
            <a:extLst>
              <a:ext uri="{FF2B5EF4-FFF2-40B4-BE49-F238E27FC236}">
                <a16:creationId xmlns:a16="http://schemas.microsoft.com/office/drawing/2014/main" id="{865F4961-8FF2-5F7A-2A74-71E4C9B59AD9}"/>
              </a:ext>
            </a:extLst>
          </p:cNvPr>
          <p:cNvSpPr/>
          <p:nvPr/>
        </p:nvSpPr>
        <p:spPr>
          <a:xfrm>
            <a:off x="9634905" y="1667555"/>
            <a:ext cx="1620215" cy="685319"/>
          </a:xfrm>
          <a:prstGeom prst="round1Rect">
            <a:avLst>
              <a:gd name="adj" fmla="val 33345"/>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2000" b="1" dirty="0">
              <a:latin typeface="Open Sans" pitchFamily="2" charset="0"/>
              <a:ea typeface="Open Sans" pitchFamily="2" charset="0"/>
              <a:cs typeface="Open Sans" pitchFamily="2" charset="0"/>
            </a:endParaRPr>
          </a:p>
        </p:txBody>
      </p:sp>
      <p:sp>
        <p:nvSpPr>
          <p:cNvPr id="9" name="Oval 45">
            <a:extLst>
              <a:ext uri="{FF2B5EF4-FFF2-40B4-BE49-F238E27FC236}">
                <a16:creationId xmlns:a16="http://schemas.microsoft.com/office/drawing/2014/main" id="{4B855091-ED78-1444-AF12-B54D6018EFBA}"/>
              </a:ext>
            </a:extLst>
          </p:cNvPr>
          <p:cNvSpPr/>
          <p:nvPr/>
        </p:nvSpPr>
        <p:spPr>
          <a:xfrm>
            <a:off x="2428853" y="1668789"/>
            <a:ext cx="1620215" cy="685319"/>
          </a:xfrm>
          <a:prstGeom prst="round1Rect">
            <a:avLst>
              <a:gd name="adj" fmla="val 33345"/>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2000" b="1" dirty="0">
              <a:latin typeface="Open Sans" pitchFamily="2" charset="0"/>
              <a:ea typeface="Open Sans" pitchFamily="2" charset="0"/>
              <a:cs typeface="Open Sans" pitchFamily="2" charset="0"/>
            </a:endParaRPr>
          </a:p>
        </p:txBody>
      </p:sp>
      <p:sp>
        <p:nvSpPr>
          <p:cNvPr id="10" name="Oval 45">
            <a:extLst>
              <a:ext uri="{FF2B5EF4-FFF2-40B4-BE49-F238E27FC236}">
                <a16:creationId xmlns:a16="http://schemas.microsoft.com/office/drawing/2014/main" id="{50132AA6-9466-465C-BC58-849800A848E3}"/>
              </a:ext>
            </a:extLst>
          </p:cNvPr>
          <p:cNvSpPr/>
          <p:nvPr/>
        </p:nvSpPr>
        <p:spPr>
          <a:xfrm>
            <a:off x="626103" y="1668786"/>
            <a:ext cx="1620215" cy="685319"/>
          </a:xfrm>
          <a:prstGeom prst="round1Rect">
            <a:avLst>
              <a:gd name="adj" fmla="val 33345"/>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2000" b="1" dirty="0">
              <a:latin typeface="Open Sans" pitchFamily="2" charset="0"/>
              <a:ea typeface="Open Sans" pitchFamily="2" charset="0"/>
              <a:cs typeface="Open Sans" pitchFamily="2" charset="0"/>
            </a:endParaRPr>
          </a:p>
        </p:txBody>
      </p:sp>
      <p:pic>
        <p:nvPicPr>
          <p:cNvPr id="34" name="Graphic 33" descr="Bank outline">
            <a:extLst>
              <a:ext uri="{FF2B5EF4-FFF2-40B4-BE49-F238E27FC236}">
                <a16:creationId xmlns:a16="http://schemas.microsoft.com/office/drawing/2014/main" id="{ADDEA304-8BE6-4901-38A7-E44E46BFD9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224" y="1738422"/>
            <a:ext cx="613972" cy="546046"/>
          </a:xfrm>
          <a:prstGeom prst="rect">
            <a:avLst/>
          </a:prstGeom>
        </p:spPr>
      </p:pic>
      <p:pic>
        <p:nvPicPr>
          <p:cNvPr id="29" name="Graphic 28" descr="Piggy Bank outline">
            <a:extLst>
              <a:ext uri="{FF2B5EF4-FFF2-40B4-BE49-F238E27FC236}">
                <a16:creationId xmlns:a16="http://schemas.microsoft.com/office/drawing/2014/main" id="{F99BC796-2FF7-BA26-46E1-437A72324F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31868" y="1738425"/>
            <a:ext cx="613972" cy="546046"/>
          </a:xfrm>
          <a:prstGeom prst="rect">
            <a:avLst/>
          </a:prstGeom>
        </p:spPr>
      </p:pic>
      <p:pic>
        <p:nvPicPr>
          <p:cNvPr id="21" name="Graphic 20" descr="Robot outline">
            <a:extLst>
              <a:ext uri="{FF2B5EF4-FFF2-40B4-BE49-F238E27FC236}">
                <a16:creationId xmlns:a16="http://schemas.microsoft.com/office/drawing/2014/main" id="{5E9ED3B4-2C85-58A7-5634-5403EEB152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40306" y="1738419"/>
            <a:ext cx="613972" cy="546046"/>
          </a:xfrm>
          <a:prstGeom prst="rect">
            <a:avLst/>
          </a:prstGeom>
        </p:spPr>
      </p:pic>
      <p:pic>
        <p:nvPicPr>
          <p:cNvPr id="17" name="Graphic 16" descr="Gavel outline">
            <a:extLst>
              <a:ext uri="{FF2B5EF4-FFF2-40B4-BE49-F238E27FC236}">
                <a16:creationId xmlns:a16="http://schemas.microsoft.com/office/drawing/2014/main" id="{90249960-1847-77F2-CA33-231A1CA34C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38096" y="1737805"/>
            <a:ext cx="613972" cy="546046"/>
          </a:xfrm>
          <a:prstGeom prst="rect">
            <a:avLst/>
          </a:prstGeom>
        </p:spPr>
      </p:pic>
      <p:pic>
        <p:nvPicPr>
          <p:cNvPr id="13" name="Graphic 12" descr="Sustainability outline">
            <a:extLst>
              <a:ext uri="{FF2B5EF4-FFF2-40B4-BE49-F238E27FC236}">
                <a16:creationId xmlns:a16="http://schemas.microsoft.com/office/drawing/2014/main" id="{CC5537C0-91F5-5E4B-9A81-31DF291B6A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38026" y="1737191"/>
            <a:ext cx="613972" cy="546046"/>
          </a:xfrm>
          <a:prstGeom prst="rect">
            <a:avLst/>
          </a:prstGeom>
        </p:spPr>
      </p:pic>
    </p:spTree>
    <p:extLst>
      <p:ext uri="{BB962C8B-B14F-4D97-AF65-F5344CB8AC3E}">
        <p14:creationId xmlns:p14="http://schemas.microsoft.com/office/powerpoint/2010/main" val="3161950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a:extLst>
              <a:ext uri="{FF2B5EF4-FFF2-40B4-BE49-F238E27FC236}">
                <a16:creationId xmlns:a16="http://schemas.microsoft.com/office/drawing/2014/main" id="{9ADAEC46-6468-9E9F-0CD0-F06783289E13}"/>
              </a:ext>
            </a:extLst>
          </p:cNvPr>
          <p:cNvCxnSpPr/>
          <p:nvPr/>
        </p:nvCxnSpPr>
        <p:spPr>
          <a:xfrm>
            <a:off x="-17576" y="803190"/>
            <a:ext cx="12209576" cy="0"/>
          </a:xfrm>
          <a:prstGeom prst="line">
            <a:avLst/>
          </a:prstGeom>
          <a:ln w="22225">
            <a:solidFill>
              <a:srgbClr val="57BD83">
                <a:alpha val="89000"/>
              </a:srgb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E77D61D-7707-1806-9DE5-0D155AC2E764}"/>
              </a:ext>
            </a:extLst>
          </p:cNvPr>
          <p:cNvSpPr txBox="1"/>
          <p:nvPr/>
        </p:nvSpPr>
        <p:spPr>
          <a:xfrm>
            <a:off x="233106" y="974051"/>
            <a:ext cx="2132830" cy="646331"/>
          </a:xfrm>
          <a:prstGeom prst="rect">
            <a:avLst/>
          </a:prstGeom>
          <a:noFill/>
        </p:spPr>
        <p:txBody>
          <a:bodyPr wrap="square" rtlCol="0">
            <a:spAutoFit/>
          </a:bodyPr>
          <a:lstStyle/>
          <a:p>
            <a:r>
              <a:rPr lang="en-US" sz="3600" b="1" dirty="0">
                <a:solidFill>
                  <a:srgbClr val="57BD83"/>
                </a:solidFill>
                <a:latin typeface="Open Sans" panose="020B0606030504020204" pitchFamily="34" charset="0"/>
                <a:ea typeface="Open Sans" panose="020B0606030504020204" pitchFamily="34" charset="0"/>
                <a:cs typeface="Open Sans" panose="020B0606030504020204" pitchFamily="34" charset="0"/>
              </a:rPr>
              <a:t>Team</a:t>
            </a:r>
            <a:endParaRPr lang="en-US" sz="2800" b="1" dirty="0">
              <a:solidFill>
                <a:srgbClr val="57BD83"/>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0B52C30D-6593-430B-884F-1305E92290B2}"/>
              </a:ext>
            </a:extLst>
          </p:cNvPr>
          <p:cNvCxnSpPr/>
          <p:nvPr/>
        </p:nvCxnSpPr>
        <p:spPr>
          <a:xfrm>
            <a:off x="-17576" y="803190"/>
            <a:ext cx="12209576" cy="0"/>
          </a:xfrm>
          <a:prstGeom prst="line">
            <a:avLst/>
          </a:prstGeom>
          <a:ln w="22225">
            <a:solidFill>
              <a:srgbClr val="57BD83">
                <a:alpha val="89000"/>
              </a:srgb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FC3562C-D0D6-68C8-0D47-7192FAF7AAB2}"/>
              </a:ext>
            </a:extLst>
          </p:cNvPr>
          <p:cNvSpPr/>
          <p:nvPr/>
        </p:nvSpPr>
        <p:spPr>
          <a:xfrm>
            <a:off x="233106" y="2158460"/>
            <a:ext cx="3377541" cy="2956579"/>
          </a:xfrm>
          <a:prstGeom prst="rect">
            <a:avLst/>
          </a:prstGeom>
        </p:spPr>
        <p:txBody>
          <a:bodyPr wrap="square">
            <a:spAutoFit/>
          </a:bodyPr>
          <a:lstStyle/>
          <a:p>
            <a:pPr>
              <a:lnSpc>
                <a:spcPct val="150000"/>
              </a:lnSpc>
            </a:pPr>
            <a:r>
              <a:rPr lang="en-US" dirty="0">
                <a:latin typeface="Open Sans" panose="020B0606030504020204" pitchFamily="34" charset="0"/>
                <a:ea typeface="Open Sans" panose="020B0606030504020204" pitchFamily="34" charset="0"/>
                <a:cs typeface="Open Sans" panose="020B0606030504020204" pitchFamily="34" charset="0"/>
              </a:rPr>
              <a:t>The </a:t>
            </a:r>
            <a:r>
              <a:rPr lang="en-US" dirty="0">
                <a:solidFill>
                  <a:srgbClr val="57BD83"/>
                </a:solidFill>
                <a:latin typeface="Open Sans" panose="020B0606030504020204" pitchFamily="34" charset="0"/>
                <a:ea typeface="Open Sans" panose="020B0606030504020204" pitchFamily="34" charset="0"/>
                <a:cs typeface="Open Sans" panose="020B0606030504020204" pitchFamily="34" charset="0"/>
              </a:rPr>
              <a:t>BIO-SUSHY</a:t>
            </a:r>
            <a:r>
              <a:rPr lang="en-US" dirty="0">
                <a:latin typeface="Open Sans" panose="020B0606030504020204" pitchFamily="34" charset="0"/>
                <a:ea typeface="Open Sans" panose="020B0606030504020204" pitchFamily="34" charset="0"/>
                <a:cs typeface="Open Sans" panose="020B0606030504020204" pitchFamily="34" charset="0"/>
              </a:rPr>
              <a:t> project</a:t>
            </a:r>
          </a:p>
          <a:p>
            <a:pPr>
              <a:lnSpc>
                <a:spcPct val="150000"/>
              </a:lnSpc>
            </a:pPr>
            <a:r>
              <a:rPr lang="en-US" dirty="0">
                <a:latin typeface="Open Sans" panose="020B0606030504020204" pitchFamily="34" charset="0"/>
                <a:ea typeface="Open Sans" panose="020B0606030504020204" pitchFamily="34" charset="0"/>
                <a:cs typeface="Open Sans" panose="020B0606030504020204" pitchFamily="34" charset="0"/>
              </a:rPr>
              <a:t>is a collaboration between 14 partners from 7 EU countries and 1 EU-associated country: 6 RTDs, 5 SMEs, 1 large company, 1 university, and 1 national association.</a:t>
            </a:r>
          </a:p>
        </p:txBody>
      </p:sp>
      <p:grpSp>
        <p:nvGrpSpPr>
          <p:cNvPr id="9" name="Group 8">
            <a:extLst>
              <a:ext uri="{FF2B5EF4-FFF2-40B4-BE49-F238E27FC236}">
                <a16:creationId xmlns:a16="http://schemas.microsoft.com/office/drawing/2014/main" id="{DE2591FB-1786-C22F-AC24-DFDE034D4BC8}"/>
              </a:ext>
            </a:extLst>
          </p:cNvPr>
          <p:cNvGrpSpPr/>
          <p:nvPr/>
        </p:nvGrpSpPr>
        <p:grpSpPr>
          <a:xfrm>
            <a:off x="4282527" y="1183857"/>
            <a:ext cx="7456274" cy="4870953"/>
            <a:chOff x="4282527" y="1183857"/>
            <a:chExt cx="7456274" cy="4870953"/>
          </a:xfrm>
        </p:grpSpPr>
        <p:pic>
          <p:nvPicPr>
            <p:cNvPr id="6" name="Picture 5">
              <a:extLst>
                <a:ext uri="{FF2B5EF4-FFF2-40B4-BE49-F238E27FC236}">
                  <a16:creationId xmlns:a16="http://schemas.microsoft.com/office/drawing/2014/main" id="{ACFFE9A0-1D1D-DA8B-B35E-4450052BA4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2527" y="1183857"/>
              <a:ext cx="7456274" cy="4870953"/>
            </a:xfrm>
            <a:prstGeom prst="rect">
              <a:avLst/>
            </a:prstGeom>
          </p:spPr>
        </p:pic>
        <p:pic>
          <p:nvPicPr>
            <p:cNvPr id="8" name="Picture 7" descr="A black background with grey and orange text&#10;&#10;Description automatically generated">
              <a:extLst>
                <a:ext uri="{FF2B5EF4-FFF2-40B4-BE49-F238E27FC236}">
                  <a16:creationId xmlns:a16="http://schemas.microsoft.com/office/drawing/2014/main" id="{881636E0-6890-DA79-BEB0-4AFB6E1B27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89916" y="3116579"/>
              <a:ext cx="817944" cy="450095"/>
            </a:xfrm>
            <a:prstGeom prst="rect">
              <a:avLst/>
            </a:prstGeom>
            <a:solidFill>
              <a:schemeClr val="bg1"/>
            </a:solidFill>
          </p:spPr>
        </p:pic>
      </p:grpSp>
      <p:sp>
        <p:nvSpPr>
          <p:cNvPr id="10" name="Rectangle 9">
            <a:extLst>
              <a:ext uri="{FF2B5EF4-FFF2-40B4-BE49-F238E27FC236}">
                <a16:creationId xmlns:a16="http://schemas.microsoft.com/office/drawing/2014/main" id="{41AA8F0C-F65B-1858-76F9-C88FEA9A7E00}"/>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18</a:t>
            </a:fld>
            <a:endParaRPr lang="en-ID" sz="1000" dirty="0">
              <a:solidFill>
                <a:schemeClr val="bg1"/>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4044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55BCA-8220-A931-5098-E9933149BB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798205-8B8B-665C-8545-7F66D654928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338155" y="1366212"/>
            <a:ext cx="1440000" cy="366405"/>
          </a:xfrm>
          <a:prstGeom prst="rect">
            <a:avLst/>
          </a:prstGeom>
        </p:spPr>
      </p:pic>
      <p:sp>
        <p:nvSpPr>
          <p:cNvPr id="73" name="Rectangle 72">
            <a:extLst>
              <a:ext uri="{FF2B5EF4-FFF2-40B4-BE49-F238E27FC236}">
                <a16:creationId xmlns:a16="http://schemas.microsoft.com/office/drawing/2014/main" id="{EA18EED8-82B8-DB7B-1A5A-511013C434E3}"/>
              </a:ext>
            </a:extLst>
          </p:cNvPr>
          <p:cNvSpPr/>
          <p:nvPr/>
        </p:nvSpPr>
        <p:spPr>
          <a:xfrm>
            <a:off x="-17576" y="2589036"/>
            <a:ext cx="12209576" cy="2491396"/>
          </a:xfrm>
          <a:prstGeom prst="rect">
            <a:avLst/>
          </a:prstGeom>
          <a:solidFill>
            <a:srgbClr val="00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40" name="Picture 39" descr="Logo, company name&#10;&#10;Description automatically generated">
            <a:extLst>
              <a:ext uri="{FF2B5EF4-FFF2-40B4-BE49-F238E27FC236}">
                <a16:creationId xmlns:a16="http://schemas.microsoft.com/office/drawing/2014/main" id="{E2F99E35-F8C4-9979-51EB-AF4EF792A36E}"/>
              </a:ext>
            </a:extLst>
          </p:cNvPr>
          <p:cNvPicPr>
            <a:picLocks noChangeAspect="1"/>
          </p:cNvPicPr>
          <p:nvPr/>
        </p:nvPicPr>
        <p:blipFill>
          <a:blip r:embed="rId3" cstate="email">
            <a:alphaModFix amt="80000"/>
            <a:extLst>
              <a:ext uri="{28A0092B-C50C-407E-A947-70E740481C1C}">
                <a14:useLocalDpi xmlns:a14="http://schemas.microsoft.com/office/drawing/2010/main"/>
              </a:ext>
            </a:extLst>
          </a:blip>
          <a:stretch>
            <a:fillRect/>
          </a:stretch>
        </p:blipFill>
        <p:spPr>
          <a:xfrm>
            <a:off x="7914393" y="5384796"/>
            <a:ext cx="967593" cy="532443"/>
          </a:xfrm>
          <a:prstGeom prst="rect">
            <a:avLst/>
          </a:prstGeom>
        </p:spPr>
      </p:pic>
      <p:pic>
        <p:nvPicPr>
          <p:cNvPr id="41" name="Picture 40">
            <a:extLst>
              <a:ext uri="{FF2B5EF4-FFF2-40B4-BE49-F238E27FC236}">
                <a16:creationId xmlns:a16="http://schemas.microsoft.com/office/drawing/2014/main" id="{5AED3C53-FA41-385D-4699-309DCDD83C06}"/>
              </a:ext>
            </a:extLst>
          </p:cNvPr>
          <p:cNvPicPr>
            <a:picLocks noChangeAspect="1"/>
          </p:cNvPicPr>
          <p:nvPr/>
        </p:nvPicPr>
        <p:blipFill>
          <a:blip r:embed="rId4" cstate="email">
            <a:alphaModFix amt="80000"/>
            <a:extLst>
              <a:ext uri="{28A0092B-C50C-407E-A947-70E740481C1C}">
                <a14:useLocalDpi xmlns:a14="http://schemas.microsoft.com/office/drawing/2010/main"/>
              </a:ext>
            </a:extLst>
          </a:blip>
          <a:srcRect/>
          <a:stretch/>
        </p:blipFill>
        <p:spPr>
          <a:xfrm>
            <a:off x="10419298" y="5324667"/>
            <a:ext cx="638857" cy="538637"/>
          </a:xfrm>
          <a:prstGeom prst="rect">
            <a:avLst/>
          </a:prstGeom>
        </p:spPr>
      </p:pic>
      <p:pic>
        <p:nvPicPr>
          <p:cNvPr id="38" name="Picture 37" descr="Logo, company name&#10;&#10;Description automatically generated">
            <a:extLst>
              <a:ext uri="{FF2B5EF4-FFF2-40B4-BE49-F238E27FC236}">
                <a16:creationId xmlns:a16="http://schemas.microsoft.com/office/drawing/2014/main" id="{2D636188-D956-DF5B-D1F7-62CEC26E2153}"/>
              </a:ext>
            </a:extLst>
          </p:cNvPr>
          <p:cNvPicPr>
            <a:picLocks noChangeAspect="1"/>
          </p:cNvPicPr>
          <p:nvPr/>
        </p:nvPicPr>
        <p:blipFill>
          <a:blip r:embed="rId5" cstate="email">
            <a:alphaModFix amt="80000"/>
            <a:extLst>
              <a:ext uri="{28A0092B-C50C-407E-A947-70E740481C1C}">
                <a14:useLocalDpi xmlns:a14="http://schemas.microsoft.com/office/drawing/2010/main"/>
              </a:ext>
            </a:extLst>
          </a:blip>
          <a:stretch>
            <a:fillRect/>
          </a:stretch>
        </p:blipFill>
        <p:spPr>
          <a:xfrm>
            <a:off x="10428477" y="1987819"/>
            <a:ext cx="1232602" cy="678272"/>
          </a:xfrm>
          <a:prstGeom prst="rect">
            <a:avLst/>
          </a:prstGeom>
        </p:spPr>
      </p:pic>
      <p:pic>
        <p:nvPicPr>
          <p:cNvPr id="43" name="Picture 42" descr="A black background with white text&#10;&#10;Description automatically generated with low confidence">
            <a:extLst>
              <a:ext uri="{FF2B5EF4-FFF2-40B4-BE49-F238E27FC236}">
                <a16:creationId xmlns:a16="http://schemas.microsoft.com/office/drawing/2014/main" id="{0685EC78-22A7-DC95-445B-ED69DD37B355}"/>
              </a:ext>
            </a:extLst>
          </p:cNvPr>
          <p:cNvPicPr>
            <a:picLocks noChangeAspect="1"/>
          </p:cNvPicPr>
          <p:nvPr/>
        </p:nvPicPr>
        <p:blipFill>
          <a:blip r:embed="rId6" cstate="email">
            <a:alphaModFix amt="80000"/>
            <a:extLst>
              <a:ext uri="{28A0092B-C50C-407E-A947-70E740481C1C}">
                <a14:useLocalDpi xmlns:a14="http://schemas.microsoft.com/office/drawing/2010/main"/>
              </a:ext>
            </a:extLst>
          </a:blip>
          <a:stretch>
            <a:fillRect/>
          </a:stretch>
        </p:blipFill>
        <p:spPr>
          <a:xfrm>
            <a:off x="10522778" y="1806610"/>
            <a:ext cx="1044000" cy="231882"/>
          </a:xfrm>
          <a:prstGeom prst="rect">
            <a:avLst/>
          </a:prstGeom>
        </p:spPr>
      </p:pic>
      <p:pic>
        <p:nvPicPr>
          <p:cNvPr id="48" name="Picture 47">
            <a:extLst>
              <a:ext uri="{FF2B5EF4-FFF2-40B4-BE49-F238E27FC236}">
                <a16:creationId xmlns:a16="http://schemas.microsoft.com/office/drawing/2014/main" id="{7C477702-2375-04E0-71EF-4BFCE5A8E5D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709498" y="5253708"/>
            <a:ext cx="884706" cy="663532"/>
          </a:xfrm>
          <a:prstGeom prst="rect">
            <a:avLst/>
          </a:prstGeom>
        </p:spPr>
      </p:pic>
      <p:pic>
        <p:nvPicPr>
          <p:cNvPr id="52" name="Picture 51">
            <a:extLst>
              <a:ext uri="{FF2B5EF4-FFF2-40B4-BE49-F238E27FC236}">
                <a16:creationId xmlns:a16="http://schemas.microsoft.com/office/drawing/2014/main" id="{F2957AF5-A6BF-844B-A57C-7D526902A1B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760265" y="5465286"/>
            <a:ext cx="610823" cy="432000"/>
          </a:xfrm>
          <a:prstGeom prst="rect">
            <a:avLst/>
          </a:prstGeom>
        </p:spPr>
      </p:pic>
      <p:pic>
        <p:nvPicPr>
          <p:cNvPr id="42" name="Picture 41" descr="A picture containing text, outdoor, sign&#10;&#10;Description automatically generated">
            <a:extLst>
              <a:ext uri="{FF2B5EF4-FFF2-40B4-BE49-F238E27FC236}">
                <a16:creationId xmlns:a16="http://schemas.microsoft.com/office/drawing/2014/main" id="{B31C2C45-9E39-F613-287F-07708A5F6E04}"/>
              </a:ext>
            </a:extLst>
          </p:cNvPr>
          <p:cNvPicPr>
            <a:picLocks noChangeAspect="1"/>
          </p:cNvPicPr>
          <p:nvPr/>
        </p:nvPicPr>
        <p:blipFill>
          <a:blip r:embed="rId9" cstate="email">
            <a:alphaModFix amt="80000"/>
            <a:extLst>
              <a:ext uri="{28A0092B-C50C-407E-A947-70E740481C1C}">
                <a14:useLocalDpi xmlns:a14="http://schemas.microsoft.com/office/drawing/2010/main"/>
              </a:ext>
            </a:extLst>
          </a:blip>
          <a:stretch>
            <a:fillRect/>
          </a:stretch>
        </p:blipFill>
        <p:spPr>
          <a:xfrm>
            <a:off x="840165" y="1572050"/>
            <a:ext cx="1212539" cy="313386"/>
          </a:xfrm>
          <a:prstGeom prst="rect">
            <a:avLst/>
          </a:prstGeom>
        </p:spPr>
      </p:pic>
      <p:pic>
        <p:nvPicPr>
          <p:cNvPr id="50" name="Picture 49" descr="A picture containing text, clipart, vector graphics&#10;&#10;Description automatically generated">
            <a:extLst>
              <a:ext uri="{FF2B5EF4-FFF2-40B4-BE49-F238E27FC236}">
                <a16:creationId xmlns:a16="http://schemas.microsoft.com/office/drawing/2014/main" id="{D6F84574-4761-87A5-2BF6-5E359EEEF7FF}"/>
              </a:ext>
            </a:extLst>
          </p:cNvPr>
          <p:cNvPicPr>
            <a:picLocks noChangeAspect="1"/>
          </p:cNvPicPr>
          <p:nvPr/>
        </p:nvPicPr>
        <p:blipFill>
          <a:blip r:embed="rId10" cstate="email">
            <a:alphaModFix amt="80000"/>
            <a:extLst>
              <a:ext uri="{28A0092B-C50C-407E-A947-70E740481C1C}">
                <a14:useLocalDpi xmlns:a14="http://schemas.microsoft.com/office/drawing/2010/main"/>
              </a:ext>
            </a:extLst>
          </a:blip>
          <a:stretch>
            <a:fillRect/>
          </a:stretch>
        </p:blipFill>
        <p:spPr>
          <a:xfrm>
            <a:off x="1198122" y="2087108"/>
            <a:ext cx="1086458" cy="418935"/>
          </a:xfrm>
          <a:prstGeom prst="rect">
            <a:avLst/>
          </a:prstGeom>
        </p:spPr>
      </p:pic>
      <p:pic>
        <p:nvPicPr>
          <p:cNvPr id="53" name="Picture 52" descr="A black and white logo&#10;&#10;Description automatically generated with medium confidence">
            <a:extLst>
              <a:ext uri="{FF2B5EF4-FFF2-40B4-BE49-F238E27FC236}">
                <a16:creationId xmlns:a16="http://schemas.microsoft.com/office/drawing/2014/main" id="{7448F7BE-BF00-C61C-AA04-B8819404B92E}"/>
              </a:ext>
            </a:extLst>
          </p:cNvPr>
          <p:cNvPicPr>
            <a:picLocks noChangeAspect="1"/>
          </p:cNvPicPr>
          <p:nvPr/>
        </p:nvPicPr>
        <p:blipFill>
          <a:blip r:embed="rId11" cstate="email">
            <a:alphaModFix amt="80000"/>
            <a:extLst>
              <a:ext uri="{28A0092B-C50C-407E-A947-70E740481C1C}">
                <a14:useLocalDpi xmlns:a14="http://schemas.microsoft.com/office/drawing/2010/main"/>
              </a:ext>
            </a:extLst>
          </a:blip>
          <a:stretch>
            <a:fillRect/>
          </a:stretch>
        </p:blipFill>
        <p:spPr>
          <a:xfrm>
            <a:off x="623856" y="2010783"/>
            <a:ext cx="550513" cy="533559"/>
          </a:xfrm>
          <a:prstGeom prst="rect">
            <a:avLst/>
          </a:prstGeom>
        </p:spPr>
      </p:pic>
      <p:pic>
        <p:nvPicPr>
          <p:cNvPr id="55" name="Picture 54">
            <a:extLst>
              <a:ext uri="{FF2B5EF4-FFF2-40B4-BE49-F238E27FC236}">
                <a16:creationId xmlns:a16="http://schemas.microsoft.com/office/drawing/2014/main" id="{EFF76C53-C0E7-B82F-6114-7037B068CEC0}"/>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280772" y="1540758"/>
            <a:ext cx="1152000" cy="392447"/>
          </a:xfrm>
          <a:prstGeom prst="rect">
            <a:avLst/>
          </a:prstGeom>
        </p:spPr>
      </p:pic>
      <p:pic>
        <p:nvPicPr>
          <p:cNvPr id="39" name="Picture 38" descr="Logo, company name&#10;&#10;Description automatically generated">
            <a:extLst>
              <a:ext uri="{FF2B5EF4-FFF2-40B4-BE49-F238E27FC236}">
                <a16:creationId xmlns:a16="http://schemas.microsoft.com/office/drawing/2014/main" id="{D8027922-B36C-4052-ADE7-73AFD9E7BBE4}"/>
              </a:ext>
            </a:extLst>
          </p:cNvPr>
          <p:cNvPicPr>
            <a:picLocks noChangeAspect="1"/>
          </p:cNvPicPr>
          <p:nvPr/>
        </p:nvPicPr>
        <p:blipFill>
          <a:blip r:embed="rId5" cstate="email">
            <a:alphaModFix amt="80000"/>
            <a:extLst>
              <a:ext uri="{28A0092B-C50C-407E-A947-70E740481C1C}">
                <a14:useLocalDpi xmlns:a14="http://schemas.microsoft.com/office/drawing/2010/main"/>
              </a:ext>
            </a:extLst>
          </a:blip>
          <a:stretch>
            <a:fillRect/>
          </a:stretch>
        </p:blipFill>
        <p:spPr>
          <a:xfrm>
            <a:off x="5340943" y="4998198"/>
            <a:ext cx="1232602" cy="678272"/>
          </a:xfrm>
          <a:prstGeom prst="rect">
            <a:avLst/>
          </a:prstGeom>
        </p:spPr>
      </p:pic>
      <p:pic>
        <p:nvPicPr>
          <p:cNvPr id="49" name="Picture 48">
            <a:extLst>
              <a:ext uri="{FF2B5EF4-FFF2-40B4-BE49-F238E27FC236}">
                <a16:creationId xmlns:a16="http://schemas.microsoft.com/office/drawing/2014/main" id="{76619951-64E4-82E6-21F9-C9F9A6FD0966}"/>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6516603" y="5580709"/>
            <a:ext cx="657866" cy="493402"/>
          </a:xfrm>
          <a:prstGeom prst="rect">
            <a:avLst/>
          </a:prstGeom>
        </p:spPr>
      </p:pic>
      <p:pic>
        <p:nvPicPr>
          <p:cNvPr id="56" name="Picture 55">
            <a:extLst>
              <a:ext uri="{FF2B5EF4-FFF2-40B4-BE49-F238E27FC236}">
                <a16:creationId xmlns:a16="http://schemas.microsoft.com/office/drawing/2014/main" id="{857D46C0-8FAD-74B3-A8F1-615A65CDE01D}"/>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5534483" y="5672162"/>
            <a:ext cx="900000" cy="317655"/>
          </a:xfrm>
          <a:prstGeom prst="rect">
            <a:avLst/>
          </a:prstGeom>
        </p:spPr>
      </p:pic>
      <p:pic>
        <p:nvPicPr>
          <p:cNvPr id="57" name="Picture 56">
            <a:extLst>
              <a:ext uri="{FF2B5EF4-FFF2-40B4-BE49-F238E27FC236}">
                <a16:creationId xmlns:a16="http://schemas.microsoft.com/office/drawing/2014/main" id="{C1F376A1-A729-B094-06A8-717329B3AA45}"/>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540595" y="5144031"/>
            <a:ext cx="610826" cy="432000"/>
          </a:xfrm>
          <a:prstGeom prst="rect">
            <a:avLst/>
          </a:prstGeom>
        </p:spPr>
      </p:pic>
      <p:pic>
        <p:nvPicPr>
          <p:cNvPr id="36" name="Picture 35" descr="Logo, company name&#10;&#10;Description automatically generated">
            <a:extLst>
              <a:ext uri="{FF2B5EF4-FFF2-40B4-BE49-F238E27FC236}">
                <a16:creationId xmlns:a16="http://schemas.microsoft.com/office/drawing/2014/main" id="{70A45EBB-7098-7C66-3C34-9006BBD38F6A}"/>
              </a:ext>
            </a:extLst>
          </p:cNvPr>
          <p:cNvPicPr>
            <a:picLocks noChangeAspect="1"/>
          </p:cNvPicPr>
          <p:nvPr/>
        </p:nvPicPr>
        <p:blipFill>
          <a:blip r:embed="rId5" cstate="email">
            <a:alphaModFix amt="80000"/>
            <a:extLst>
              <a:ext uri="{28A0092B-C50C-407E-A947-70E740481C1C}">
                <a14:useLocalDpi xmlns:a14="http://schemas.microsoft.com/office/drawing/2010/main"/>
              </a:ext>
            </a:extLst>
          </a:blip>
          <a:stretch>
            <a:fillRect/>
          </a:stretch>
        </p:blipFill>
        <p:spPr>
          <a:xfrm>
            <a:off x="3085069" y="1983497"/>
            <a:ext cx="1232602" cy="678272"/>
          </a:xfrm>
          <a:prstGeom prst="rect">
            <a:avLst/>
          </a:prstGeom>
        </p:spPr>
      </p:pic>
      <p:pic>
        <p:nvPicPr>
          <p:cNvPr id="46" name="Picture 45">
            <a:extLst>
              <a:ext uri="{FF2B5EF4-FFF2-40B4-BE49-F238E27FC236}">
                <a16:creationId xmlns:a16="http://schemas.microsoft.com/office/drawing/2014/main" id="{5478019C-7F26-1522-5277-D9E65AB309E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459473" y="1332980"/>
            <a:ext cx="1440000" cy="366405"/>
          </a:xfrm>
          <a:prstGeom prst="rect">
            <a:avLst/>
          </a:prstGeom>
        </p:spPr>
      </p:pic>
      <p:pic>
        <p:nvPicPr>
          <p:cNvPr id="51" name="Picture 50">
            <a:extLst>
              <a:ext uri="{FF2B5EF4-FFF2-40B4-BE49-F238E27FC236}">
                <a16:creationId xmlns:a16="http://schemas.microsoft.com/office/drawing/2014/main" id="{5A734480-74B7-3468-657F-9829AF2ADD4C}"/>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4356104" y="1702929"/>
            <a:ext cx="720000" cy="509212"/>
          </a:xfrm>
          <a:prstGeom prst="rect">
            <a:avLst/>
          </a:prstGeom>
        </p:spPr>
      </p:pic>
      <p:pic>
        <p:nvPicPr>
          <p:cNvPr id="54" name="Picture 53" descr="Logo&#10;&#10;Description automatically generated">
            <a:extLst>
              <a:ext uri="{FF2B5EF4-FFF2-40B4-BE49-F238E27FC236}">
                <a16:creationId xmlns:a16="http://schemas.microsoft.com/office/drawing/2014/main" id="{62D10DE5-D9E3-75A9-79F6-A9427D6B5D45}"/>
              </a:ext>
            </a:extLst>
          </p:cNvPr>
          <p:cNvPicPr>
            <a:picLocks noChangeAspect="1"/>
          </p:cNvPicPr>
          <p:nvPr/>
        </p:nvPicPr>
        <p:blipFill>
          <a:blip r:embed="rId16" cstate="email">
            <a:alphaModFix amt="80000"/>
            <a:extLst>
              <a:ext uri="{28A0092B-C50C-407E-A947-70E740481C1C}">
                <a14:useLocalDpi xmlns:a14="http://schemas.microsoft.com/office/drawing/2010/main"/>
              </a:ext>
            </a:extLst>
          </a:blip>
          <a:stretch>
            <a:fillRect/>
          </a:stretch>
        </p:blipFill>
        <p:spPr>
          <a:xfrm>
            <a:off x="3389441" y="1751716"/>
            <a:ext cx="606828" cy="350678"/>
          </a:xfrm>
          <a:prstGeom prst="rect">
            <a:avLst/>
          </a:prstGeom>
        </p:spPr>
      </p:pic>
      <p:pic>
        <p:nvPicPr>
          <p:cNvPr id="58" name="Picture 57">
            <a:extLst>
              <a:ext uri="{FF2B5EF4-FFF2-40B4-BE49-F238E27FC236}">
                <a16:creationId xmlns:a16="http://schemas.microsoft.com/office/drawing/2014/main" id="{40A38D97-11AC-7042-6601-C6E29B8F46B8}"/>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4281633" y="2204182"/>
            <a:ext cx="868942" cy="290182"/>
          </a:xfrm>
          <a:prstGeom prst="rect">
            <a:avLst/>
          </a:prstGeom>
        </p:spPr>
      </p:pic>
      <p:pic>
        <p:nvPicPr>
          <p:cNvPr id="37" name="Picture 36" descr="Logo, company name&#10;&#10;Description automatically generated">
            <a:extLst>
              <a:ext uri="{FF2B5EF4-FFF2-40B4-BE49-F238E27FC236}">
                <a16:creationId xmlns:a16="http://schemas.microsoft.com/office/drawing/2014/main" id="{B9500C97-AF38-9876-F118-57F1AA8F1791}"/>
              </a:ext>
            </a:extLst>
          </p:cNvPr>
          <p:cNvPicPr>
            <a:picLocks noChangeAspect="1"/>
          </p:cNvPicPr>
          <p:nvPr/>
        </p:nvPicPr>
        <p:blipFill>
          <a:blip r:embed="rId5" cstate="email">
            <a:alphaModFix amt="80000"/>
            <a:extLst>
              <a:ext uri="{28A0092B-C50C-407E-A947-70E740481C1C}">
                <a14:useLocalDpi xmlns:a14="http://schemas.microsoft.com/office/drawing/2010/main"/>
              </a:ext>
            </a:extLst>
          </a:blip>
          <a:stretch>
            <a:fillRect/>
          </a:stretch>
        </p:blipFill>
        <p:spPr>
          <a:xfrm>
            <a:off x="5577438" y="1390734"/>
            <a:ext cx="1232602" cy="678272"/>
          </a:xfrm>
          <a:prstGeom prst="rect">
            <a:avLst/>
          </a:prstGeom>
        </p:spPr>
      </p:pic>
      <p:pic>
        <p:nvPicPr>
          <p:cNvPr id="60" name="Picture 59">
            <a:extLst>
              <a:ext uri="{FF2B5EF4-FFF2-40B4-BE49-F238E27FC236}">
                <a16:creationId xmlns:a16="http://schemas.microsoft.com/office/drawing/2014/main" id="{6E1A8F4F-DC1E-2D84-B6B0-72ED2DAF5EAF}"/>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6625245" y="1492914"/>
            <a:ext cx="713185" cy="504392"/>
          </a:xfrm>
          <a:prstGeom prst="rect">
            <a:avLst/>
          </a:prstGeom>
        </p:spPr>
      </p:pic>
      <p:pic>
        <p:nvPicPr>
          <p:cNvPr id="61" name="Picture 60" descr="Logo&#10;&#10;Description automatically generated">
            <a:extLst>
              <a:ext uri="{FF2B5EF4-FFF2-40B4-BE49-F238E27FC236}">
                <a16:creationId xmlns:a16="http://schemas.microsoft.com/office/drawing/2014/main" id="{618D40F4-4B2C-1C73-D83B-E5303D22F46C}"/>
              </a:ext>
            </a:extLst>
          </p:cNvPr>
          <p:cNvPicPr>
            <a:picLocks noChangeAspect="1"/>
          </p:cNvPicPr>
          <p:nvPr/>
        </p:nvPicPr>
        <p:blipFill>
          <a:blip r:embed="rId16" cstate="email">
            <a:alphaModFix amt="80000"/>
            <a:extLst>
              <a:ext uri="{28A0092B-C50C-407E-A947-70E740481C1C}">
                <a14:useLocalDpi xmlns:a14="http://schemas.microsoft.com/office/drawing/2010/main"/>
              </a:ext>
            </a:extLst>
          </a:blip>
          <a:stretch>
            <a:fillRect/>
          </a:stretch>
        </p:blipFill>
        <p:spPr>
          <a:xfrm>
            <a:off x="5734696" y="2117013"/>
            <a:ext cx="612000" cy="353667"/>
          </a:xfrm>
          <a:prstGeom prst="rect">
            <a:avLst/>
          </a:prstGeom>
        </p:spPr>
      </p:pic>
      <p:pic>
        <p:nvPicPr>
          <p:cNvPr id="63" name="Picture 62">
            <a:extLst>
              <a:ext uri="{FF2B5EF4-FFF2-40B4-BE49-F238E27FC236}">
                <a16:creationId xmlns:a16="http://schemas.microsoft.com/office/drawing/2014/main" id="{8B93ED67-F27E-8DC1-3810-766B088C7D73}"/>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1050572" y="5315967"/>
            <a:ext cx="764070" cy="573052"/>
          </a:xfrm>
          <a:prstGeom prst="rect">
            <a:avLst/>
          </a:prstGeom>
        </p:spPr>
      </p:pic>
      <p:cxnSp>
        <p:nvCxnSpPr>
          <p:cNvPr id="64" name="Straight Connector 63">
            <a:extLst>
              <a:ext uri="{FF2B5EF4-FFF2-40B4-BE49-F238E27FC236}">
                <a16:creationId xmlns:a16="http://schemas.microsoft.com/office/drawing/2014/main" id="{5D64AC68-7DB5-BC5E-3EFB-F5584A022F1F}"/>
              </a:ext>
            </a:extLst>
          </p:cNvPr>
          <p:cNvCxnSpPr/>
          <p:nvPr/>
        </p:nvCxnSpPr>
        <p:spPr>
          <a:xfrm>
            <a:off x="-17576" y="803190"/>
            <a:ext cx="12209576" cy="0"/>
          </a:xfrm>
          <a:prstGeom prst="line">
            <a:avLst/>
          </a:prstGeom>
          <a:ln w="22225">
            <a:solidFill>
              <a:srgbClr val="57BD83">
                <a:alpha val="89000"/>
              </a:srgb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502DA41-90B7-DE60-DF27-4EFF71BABB63}"/>
              </a:ext>
            </a:extLst>
          </p:cNvPr>
          <p:cNvSpPr txBox="1"/>
          <p:nvPr/>
        </p:nvSpPr>
        <p:spPr>
          <a:xfrm>
            <a:off x="233106" y="807377"/>
            <a:ext cx="2919813" cy="646331"/>
          </a:xfrm>
          <a:prstGeom prst="rect">
            <a:avLst/>
          </a:prstGeom>
          <a:noFill/>
        </p:spPr>
        <p:txBody>
          <a:bodyPr wrap="square" rtlCol="0">
            <a:spAutoFit/>
          </a:bodyPr>
          <a:lstStyle/>
          <a:p>
            <a:r>
              <a:rPr lang="en-US" sz="3600" b="1" dirty="0">
                <a:solidFill>
                  <a:srgbClr val="57BD83"/>
                </a:solidFill>
                <a:latin typeface="Open Sans" panose="020B0606030504020204" pitchFamily="34" charset="0"/>
                <a:ea typeface="Open Sans" panose="020B0606030504020204" pitchFamily="34" charset="0"/>
                <a:cs typeface="Open Sans" panose="020B0606030504020204" pitchFamily="34" charset="0"/>
              </a:rPr>
              <a:t>Value</a:t>
            </a:r>
            <a:r>
              <a:rPr lang="el-GR" sz="3600" b="1" dirty="0">
                <a:solidFill>
                  <a:srgbClr val="57BD83"/>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rgbClr val="57BD83"/>
                </a:solidFill>
                <a:latin typeface="Open Sans" panose="020B0606030504020204" pitchFamily="34" charset="0"/>
                <a:ea typeface="Open Sans" panose="020B0606030504020204" pitchFamily="34" charset="0"/>
                <a:cs typeface="Open Sans" panose="020B0606030504020204" pitchFamily="34" charset="0"/>
              </a:rPr>
              <a:t>Chain</a:t>
            </a:r>
            <a:endParaRPr lang="en-US" sz="2800" b="1" dirty="0">
              <a:solidFill>
                <a:srgbClr val="57BD8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utoShape 10">
            <a:extLst>
              <a:ext uri="{FF2B5EF4-FFF2-40B4-BE49-F238E27FC236}">
                <a16:creationId xmlns:a16="http://schemas.microsoft.com/office/drawing/2014/main" id="{E3061E63-6BAB-C514-02F8-9763615B33B8}"/>
              </a:ext>
            </a:extLst>
          </p:cNvPr>
          <p:cNvSpPr>
            <a:spLocks/>
          </p:cNvSpPr>
          <p:nvPr/>
        </p:nvSpPr>
        <p:spPr bwMode="auto">
          <a:xfrm rot="5400000">
            <a:off x="771983" y="1262415"/>
            <a:ext cx="1348903" cy="1833187"/>
          </a:xfrm>
          <a:custGeom>
            <a:avLst/>
            <a:gdLst>
              <a:gd name="T0" fmla="*/ 1103413 w 21600"/>
              <a:gd name="T1" fmla="*/ 1300032 h 21600"/>
              <a:gd name="T2" fmla="*/ 1103413 w 21600"/>
              <a:gd name="T3" fmla="*/ 1300032 h 21600"/>
              <a:gd name="T4" fmla="*/ 1103413 w 21600"/>
              <a:gd name="T5" fmla="*/ 1300032 h 21600"/>
              <a:gd name="T6" fmla="*/ 1103413 w 21600"/>
              <a:gd name="T7" fmla="*/ 1300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19419"/>
                  <a:pt x="0" y="17238"/>
                  <a:pt x="0" y="15057"/>
                </a:cubicBezTo>
                <a:cubicBezTo>
                  <a:pt x="0" y="10696"/>
                  <a:pt x="0" y="6334"/>
                  <a:pt x="0" y="1972"/>
                </a:cubicBezTo>
                <a:cubicBezTo>
                  <a:pt x="0" y="1691"/>
                  <a:pt x="0" y="1479"/>
                  <a:pt x="14" y="1299"/>
                </a:cubicBezTo>
                <a:cubicBezTo>
                  <a:pt x="28" y="1120"/>
                  <a:pt x="57" y="972"/>
                  <a:pt x="113" y="820"/>
                </a:cubicBezTo>
                <a:cubicBezTo>
                  <a:pt x="185" y="654"/>
                  <a:pt x="297" y="506"/>
                  <a:pt x="441" y="384"/>
                </a:cubicBezTo>
                <a:cubicBezTo>
                  <a:pt x="585" y="262"/>
                  <a:pt x="760" y="166"/>
                  <a:pt x="955" y="106"/>
                </a:cubicBezTo>
                <a:cubicBezTo>
                  <a:pt x="1134" y="58"/>
                  <a:pt x="1308" y="34"/>
                  <a:pt x="1521" y="22"/>
                </a:cubicBezTo>
                <a:cubicBezTo>
                  <a:pt x="1734" y="10"/>
                  <a:pt x="1986" y="10"/>
                  <a:pt x="2323" y="10"/>
                </a:cubicBezTo>
                <a:lnTo>
                  <a:pt x="2312" y="10"/>
                </a:lnTo>
                <a:lnTo>
                  <a:pt x="21600" y="0"/>
                </a:lnTo>
              </a:path>
            </a:pathLst>
          </a:custGeom>
          <a:ln w="28575" cap="flat" cmpd="sng" algn="ctr">
            <a:solidFill>
              <a:srgbClr val="97CC7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3" name="AutoShape 10">
            <a:extLst>
              <a:ext uri="{FF2B5EF4-FFF2-40B4-BE49-F238E27FC236}">
                <a16:creationId xmlns:a16="http://schemas.microsoft.com/office/drawing/2014/main" id="{4FAE982B-E810-5007-10F7-DB48A0D23444}"/>
              </a:ext>
            </a:extLst>
          </p:cNvPr>
          <p:cNvSpPr>
            <a:spLocks/>
          </p:cNvSpPr>
          <p:nvPr/>
        </p:nvSpPr>
        <p:spPr bwMode="auto">
          <a:xfrm rot="10800000" flipH="1">
            <a:off x="734501" y="4936024"/>
            <a:ext cx="1396212" cy="1332939"/>
          </a:xfrm>
          <a:custGeom>
            <a:avLst/>
            <a:gdLst>
              <a:gd name="T0" fmla="*/ 1103413 w 21600"/>
              <a:gd name="T1" fmla="*/ 1300032 h 21600"/>
              <a:gd name="T2" fmla="*/ 1103413 w 21600"/>
              <a:gd name="T3" fmla="*/ 1300032 h 21600"/>
              <a:gd name="T4" fmla="*/ 1103413 w 21600"/>
              <a:gd name="T5" fmla="*/ 1300032 h 21600"/>
              <a:gd name="T6" fmla="*/ 1103413 w 21600"/>
              <a:gd name="T7" fmla="*/ 1300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19419"/>
                  <a:pt x="0" y="17238"/>
                  <a:pt x="0" y="15057"/>
                </a:cubicBezTo>
                <a:cubicBezTo>
                  <a:pt x="0" y="10696"/>
                  <a:pt x="0" y="6334"/>
                  <a:pt x="0" y="1972"/>
                </a:cubicBezTo>
                <a:cubicBezTo>
                  <a:pt x="0" y="1691"/>
                  <a:pt x="0" y="1479"/>
                  <a:pt x="14" y="1299"/>
                </a:cubicBezTo>
                <a:cubicBezTo>
                  <a:pt x="28" y="1120"/>
                  <a:pt x="57" y="972"/>
                  <a:pt x="113" y="820"/>
                </a:cubicBezTo>
                <a:cubicBezTo>
                  <a:pt x="185" y="654"/>
                  <a:pt x="297" y="506"/>
                  <a:pt x="441" y="384"/>
                </a:cubicBezTo>
                <a:cubicBezTo>
                  <a:pt x="585" y="262"/>
                  <a:pt x="760" y="166"/>
                  <a:pt x="955" y="106"/>
                </a:cubicBezTo>
                <a:cubicBezTo>
                  <a:pt x="1134" y="58"/>
                  <a:pt x="1308" y="34"/>
                  <a:pt x="1521" y="22"/>
                </a:cubicBezTo>
                <a:cubicBezTo>
                  <a:pt x="1734" y="10"/>
                  <a:pt x="1986" y="10"/>
                  <a:pt x="2323" y="10"/>
                </a:cubicBezTo>
                <a:lnTo>
                  <a:pt x="2312" y="10"/>
                </a:lnTo>
                <a:lnTo>
                  <a:pt x="21600" y="0"/>
                </a:lnTo>
              </a:path>
            </a:pathLst>
          </a:custGeom>
          <a:ln w="28575" cap="flat" cmpd="sng" algn="ctr">
            <a:solidFill>
              <a:srgbClr val="97CC7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66" name="AutoShape 13">
            <a:extLst>
              <a:ext uri="{FF2B5EF4-FFF2-40B4-BE49-F238E27FC236}">
                <a16:creationId xmlns:a16="http://schemas.microsoft.com/office/drawing/2014/main" id="{C64D0978-2AAB-05CF-E937-C77D3F67E0AA}"/>
              </a:ext>
            </a:extLst>
          </p:cNvPr>
          <p:cNvSpPr>
            <a:spLocks/>
          </p:cNvSpPr>
          <p:nvPr/>
        </p:nvSpPr>
        <p:spPr bwMode="auto">
          <a:xfrm rot="5400000">
            <a:off x="3459453" y="882595"/>
            <a:ext cx="1596514" cy="2330694"/>
          </a:xfrm>
          <a:custGeom>
            <a:avLst/>
            <a:gdLst>
              <a:gd name="T0" fmla="*/ 1103413 w 21600"/>
              <a:gd name="T1" fmla="*/ 1808033 h 21600"/>
              <a:gd name="T2" fmla="*/ 1103413 w 21600"/>
              <a:gd name="T3" fmla="*/ 1808033 h 21600"/>
              <a:gd name="T4" fmla="*/ 1103413 w 21600"/>
              <a:gd name="T5" fmla="*/ 1808033 h 21600"/>
              <a:gd name="T6" fmla="*/ 1103413 w 21600"/>
              <a:gd name="T7" fmla="*/ 180803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032"/>
                  <a:pt x="0" y="18464"/>
                  <a:pt x="0" y="16896"/>
                </a:cubicBezTo>
                <a:cubicBezTo>
                  <a:pt x="0" y="11737"/>
                  <a:pt x="0" y="6577"/>
                  <a:pt x="0" y="1418"/>
                </a:cubicBezTo>
                <a:cubicBezTo>
                  <a:pt x="0" y="1216"/>
                  <a:pt x="0" y="1063"/>
                  <a:pt x="14" y="934"/>
                </a:cubicBezTo>
                <a:cubicBezTo>
                  <a:pt x="28" y="805"/>
                  <a:pt x="57" y="699"/>
                  <a:pt x="113" y="590"/>
                </a:cubicBezTo>
                <a:cubicBezTo>
                  <a:pt x="185" y="471"/>
                  <a:pt x="297" y="364"/>
                  <a:pt x="441" y="276"/>
                </a:cubicBezTo>
                <a:cubicBezTo>
                  <a:pt x="585" y="188"/>
                  <a:pt x="760" y="120"/>
                  <a:pt x="955" y="76"/>
                </a:cubicBezTo>
                <a:cubicBezTo>
                  <a:pt x="1134" y="42"/>
                  <a:pt x="1308" y="24"/>
                  <a:pt x="1521" y="16"/>
                </a:cubicBezTo>
                <a:cubicBezTo>
                  <a:pt x="1734" y="7"/>
                  <a:pt x="1986" y="7"/>
                  <a:pt x="2323" y="7"/>
                </a:cubicBezTo>
                <a:lnTo>
                  <a:pt x="2312" y="7"/>
                </a:lnTo>
                <a:lnTo>
                  <a:pt x="21600" y="0"/>
                </a:lnTo>
              </a:path>
            </a:pathLst>
          </a:custGeom>
          <a:ln w="28575" cap="flat" cmpd="sng" algn="ctr">
            <a:solidFill>
              <a:schemeClr val="bg2">
                <a:lumMod val="90000"/>
              </a:schemeClr>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67" name="AutoShape 13">
            <a:extLst>
              <a:ext uri="{FF2B5EF4-FFF2-40B4-BE49-F238E27FC236}">
                <a16:creationId xmlns:a16="http://schemas.microsoft.com/office/drawing/2014/main" id="{E37D25B0-A1DE-4973-DE94-E1D3161E39D6}"/>
              </a:ext>
            </a:extLst>
          </p:cNvPr>
          <p:cNvSpPr>
            <a:spLocks/>
          </p:cNvSpPr>
          <p:nvPr/>
        </p:nvSpPr>
        <p:spPr bwMode="auto">
          <a:xfrm rot="16200000">
            <a:off x="3485382" y="4717818"/>
            <a:ext cx="1332940" cy="1735311"/>
          </a:xfrm>
          <a:custGeom>
            <a:avLst/>
            <a:gdLst>
              <a:gd name="T0" fmla="*/ 1103413 w 21600"/>
              <a:gd name="T1" fmla="*/ 1808033 h 21600"/>
              <a:gd name="T2" fmla="*/ 1103413 w 21600"/>
              <a:gd name="T3" fmla="*/ 1808033 h 21600"/>
              <a:gd name="T4" fmla="*/ 1103413 w 21600"/>
              <a:gd name="T5" fmla="*/ 1808033 h 21600"/>
              <a:gd name="T6" fmla="*/ 1103413 w 21600"/>
              <a:gd name="T7" fmla="*/ 180803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032"/>
                  <a:pt x="0" y="18464"/>
                  <a:pt x="0" y="16896"/>
                </a:cubicBezTo>
                <a:cubicBezTo>
                  <a:pt x="0" y="11737"/>
                  <a:pt x="0" y="6577"/>
                  <a:pt x="0" y="1418"/>
                </a:cubicBezTo>
                <a:cubicBezTo>
                  <a:pt x="0" y="1216"/>
                  <a:pt x="0" y="1063"/>
                  <a:pt x="14" y="934"/>
                </a:cubicBezTo>
                <a:cubicBezTo>
                  <a:pt x="28" y="805"/>
                  <a:pt x="57" y="699"/>
                  <a:pt x="113" y="590"/>
                </a:cubicBezTo>
                <a:cubicBezTo>
                  <a:pt x="185" y="471"/>
                  <a:pt x="297" y="364"/>
                  <a:pt x="441" y="276"/>
                </a:cubicBezTo>
                <a:cubicBezTo>
                  <a:pt x="585" y="188"/>
                  <a:pt x="760" y="120"/>
                  <a:pt x="955" y="76"/>
                </a:cubicBezTo>
                <a:cubicBezTo>
                  <a:pt x="1134" y="42"/>
                  <a:pt x="1308" y="24"/>
                  <a:pt x="1521" y="16"/>
                </a:cubicBezTo>
                <a:cubicBezTo>
                  <a:pt x="1734" y="7"/>
                  <a:pt x="1986" y="7"/>
                  <a:pt x="2323" y="7"/>
                </a:cubicBezTo>
                <a:lnTo>
                  <a:pt x="2312" y="7"/>
                </a:lnTo>
                <a:lnTo>
                  <a:pt x="21600" y="0"/>
                </a:lnTo>
              </a:path>
            </a:pathLst>
          </a:custGeom>
          <a:ln w="28575" cap="flat" cmpd="sng" algn="ctr">
            <a:solidFill>
              <a:schemeClr val="bg2">
                <a:lumMod val="90000"/>
              </a:schemeClr>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68" name="AutoShape 12">
            <a:extLst>
              <a:ext uri="{FF2B5EF4-FFF2-40B4-BE49-F238E27FC236}">
                <a16:creationId xmlns:a16="http://schemas.microsoft.com/office/drawing/2014/main" id="{83F96BF0-59A1-FCE9-4C44-8FCCA8552646}"/>
              </a:ext>
            </a:extLst>
          </p:cNvPr>
          <p:cNvSpPr>
            <a:spLocks/>
          </p:cNvSpPr>
          <p:nvPr/>
        </p:nvSpPr>
        <p:spPr bwMode="auto">
          <a:xfrm rot="16200000">
            <a:off x="5669758" y="4612671"/>
            <a:ext cx="1332943" cy="1945605"/>
          </a:xfrm>
          <a:custGeom>
            <a:avLst/>
            <a:gdLst>
              <a:gd name="T0" fmla="*/ 1103413 w 21600"/>
              <a:gd name="T1" fmla="*/ 2951032 h 21600"/>
              <a:gd name="T2" fmla="*/ 1103413 w 21600"/>
              <a:gd name="T3" fmla="*/ 2951032 h 21600"/>
              <a:gd name="T4" fmla="*/ 1103413 w 21600"/>
              <a:gd name="T5" fmla="*/ 2951032 h 21600"/>
              <a:gd name="T6" fmla="*/ 1103413 w 21600"/>
              <a:gd name="T7" fmla="*/ 2951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639"/>
                  <a:pt x="0" y="19679"/>
                  <a:pt x="0" y="18718"/>
                </a:cubicBezTo>
                <a:cubicBezTo>
                  <a:pt x="0" y="12768"/>
                  <a:pt x="0" y="6819"/>
                  <a:pt x="0" y="869"/>
                </a:cubicBezTo>
                <a:cubicBezTo>
                  <a:pt x="0" y="745"/>
                  <a:pt x="0" y="652"/>
                  <a:pt x="14" y="572"/>
                </a:cubicBezTo>
                <a:cubicBezTo>
                  <a:pt x="28" y="493"/>
                  <a:pt x="57" y="428"/>
                  <a:pt x="113" y="361"/>
                </a:cubicBezTo>
                <a:cubicBezTo>
                  <a:pt x="185" y="288"/>
                  <a:pt x="297" y="223"/>
                  <a:pt x="441" y="169"/>
                </a:cubicBezTo>
                <a:cubicBezTo>
                  <a:pt x="585" y="115"/>
                  <a:pt x="760" y="73"/>
                  <a:pt x="955" y="47"/>
                </a:cubicBezTo>
                <a:cubicBezTo>
                  <a:pt x="1134" y="25"/>
                  <a:pt x="1308" y="15"/>
                  <a:pt x="1521" y="10"/>
                </a:cubicBezTo>
                <a:cubicBezTo>
                  <a:pt x="1734" y="4"/>
                  <a:pt x="1986" y="4"/>
                  <a:pt x="2323" y="4"/>
                </a:cubicBezTo>
                <a:lnTo>
                  <a:pt x="2312" y="4"/>
                </a:lnTo>
                <a:lnTo>
                  <a:pt x="21600" y="0"/>
                </a:lnTo>
              </a:path>
            </a:pathLst>
          </a:custGeom>
          <a:ln w="28575" cap="flat" cmpd="sng" algn="ctr">
            <a:solidFill>
              <a:srgbClr val="57BD83"/>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69" name="AutoShape 12">
            <a:extLst>
              <a:ext uri="{FF2B5EF4-FFF2-40B4-BE49-F238E27FC236}">
                <a16:creationId xmlns:a16="http://schemas.microsoft.com/office/drawing/2014/main" id="{59406FD0-4526-0A83-FE85-11901A9B5363}"/>
              </a:ext>
            </a:extLst>
          </p:cNvPr>
          <p:cNvSpPr>
            <a:spLocks/>
          </p:cNvSpPr>
          <p:nvPr/>
        </p:nvSpPr>
        <p:spPr bwMode="auto">
          <a:xfrm rot="5400000">
            <a:off x="5716990" y="1180195"/>
            <a:ext cx="1607016" cy="1745999"/>
          </a:xfrm>
          <a:custGeom>
            <a:avLst/>
            <a:gdLst>
              <a:gd name="T0" fmla="*/ 1103413 w 21600"/>
              <a:gd name="T1" fmla="*/ 2951032 h 21600"/>
              <a:gd name="T2" fmla="*/ 1103413 w 21600"/>
              <a:gd name="T3" fmla="*/ 2951032 h 21600"/>
              <a:gd name="T4" fmla="*/ 1103413 w 21600"/>
              <a:gd name="T5" fmla="*/ 2951032 h 21600"/>
              <a:gd name="T6" fmla="*/ 1103413 w 21600"/>
              <a:gd name="T7" fmla="*/ 2951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639"/>
                  <a:pt x="0" y="19679"/>
                  <a:pt x="0" y="18718"/>
                </a:cubicBezTo>
                <a:cubicBezTo>
                  <a:pt x="0" y="12768"/>
                  <a:pt x="0" y="6819"/>
                  <a:pt x="0" y="869"/>
                </a:cubicBezTo>
                <a:cubicBezTo>
                  <a:pt x="0" y="745"/>
                  <a:pt x="0" y="652"/>
                  <a:pt x="14" y="572"/>
                </a:cubicBezTo>
                <a:cubicBezTo>
                  <a:pt x="28" y="493"/>
                  <a:pt x="57" y="428"/>
                  <a:pt x="113" y="361"/>
                </a:cubicBezTo>
                <a:cubicBezTo>
                  <a:pt x="185" y="288"/>
                  <a:pt x="297" y="223"/>
                  <a:pt x="441" y="169"/>
                </a:cubicBezTo>
                <a:cubicBezTo>
                  <a:pt x="585" y="115"/>
                  <a:pt x="760" y="73"/>
                  <a:pt x="955" y="47"/>
                </a:cubicBezTo>
                <a:cubicBezTo>
                  <a:pt x="1134" y="25"/>
                  <a:pt x="1308" y="15"/>
                  <a:pt x="1521" y="10"/>
                </a:cubicBezTo>
                <a:cubicBezTo>
                  <a:pt x="1734" y="4"/>
                  <a:pt x="1986" y="4"/>
                  <a:pt x="2323" y="4"/>
                </a:cubicBezTo>
                <a:lnTo>
                  <a:pt x="2312" y="4"/>
                </a:lnTo>
                <a:lnTo>
                  <a:pt x="21600" y="0"/>
                </a:lnTo>
              </a:path>
            </a:pathLst>
          </a:custGeom>
          <a:ln w="28575" cap="flat" cmpd="sng" algn="ctr">
            <a:solidFill>
              <a:srgbClr val="57BD83"/>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70" name="AutoShape 15">
            <a:extLst>
              <a:ext uri="{FF2B5EF4-FFF2-40B4-BE49-F238E27FC236}">
                <a16:creationId xmlns:a16="http://schemas.microsoft.com/office/drawing/2014/main" id="{6697C2BC-C974-F71A-1F1D-86ABB3875293}"/>
              </a:ext>
            </a:extLst>
          </p:cNvPr>
          <p:cNvSpPr>
            <a:spLocks/>
          </p:cNvSpPr>
          <p:nvPr/>
        </p:nvSpPr>
        <p:spPr bwMode="auto">
          <a:xfrm rot="5400000">
            <a:off x="8051500" y="1149529"/>
            <a:ext cx="1610545" cy="1810858"/>
          </a:xfrm>
          <a:custGeom>
            <a:avLst/>
            <a:gdLst>
              <a:gd name="T0" fmla="*/ 1103413 w 21600"/>
              <a:gd name="T1" fmla="*/ 1871533 h 21600"/>
              <a:gd name="T2" fmla="*/ 1103413 w 21600"/>
              <a:gd name="T3" fmla="*/ 1871533 h 21600"/>
              <a:gd name="T4" fmla="*/ 1103413 w 21600"/>
              <a:gd name="T5" fmla="*/ 1871533 h 21600"/>
              <a:gd name="T6" fmla="*/ 1103413 w 21600"/>
              <a:gd name="T7" fmla="*/ 187153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085"/>
                  <a:pt x="0" y="18570"/>
                  <a:pt x="0" y="17055"/>
                </a:cubicBezTo>
                <a:cubicBezTo>
                  <a:pt x="0" y="11827"/>
                  <a:pt x="0" y="6598"/>
                  <a:pt x="0" y="1370"/>
                </a:cubicBezTo>
                <a:cubicBezTo>
                  <a:pt x="0" y="1175"/>
                  <a:pt x="0" y="1027"/>
                  <a:pt x="14" y="902"/>
                </a:cubicBezTo>
                <a:cubicBezTo>
                  <a:pt x="28" y="778"/>
                  <a:pt x="57" y="675"/>
                  <a:pt x="113" y="570"/>
                </a:cubicBezTo>
                <a:cubicBezTo>
                  <a:pt x="185" y="455"/>
                  <a:pt x="297" y="351"/>
                  <a:pt x="441" y="267"/>
                </a:cubicBezTo>
                <a:cubicBezTo>
                  <a:pt x="585" y="182"/>
                  <a:pt x="760" y="116"/>
                  <a:pt x="955" y="74"/>
                </a:cubicBezTo>
                <a:cubicBezTo>
                  <a:pt x="1134" y="40"/>
                  <a:pt x="1308" y="23"/>
                  <a:pt x="1521" y="15"/>
                </a:cubicBezTo>
                <a:cubicBezTo>
                  <a:pt x="1734" y="7"/>
                  <a:pt x="1986" y="7"/>
                  <a:pt x="2323" y="7"/>
                </a:cubicBezTo>
                <a:lnTo>
                  <a:pt x="2312" y="7"/>
                </a:lnTo>
                <a:lnTo>
                  <a:pt x="21600" y="0"/>
                </a:lnTo>
              </a:path>
            </a:pathLst>
          </a:custGeom>
          <a:ln w="28575" cap="flat" cmpd="sng" algn="ctr">
            <a:solidFill>
              <a:srgbClr val="97CC7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71" name="AutoShape 15">
            <a:extLst>
              <a:ext uri="{FF2B5EF4-FFF2-40B4-BE49-F238E27FC236}">
                <a16:creationId xmlns:a16="http://schemas.microsoft.com/office/drawing/2014/main" id="{E75F1705-8E48-01AC-49A2-84A91CE7DD0F}"/>
              </a:ext>
            </a:extLst>
          </p:cNvPr>
          <p:cNvSpPr>
            <a:spLocks/>
          </p:cNvSpPr>
          <p:nvPr/>
        </p:nvSpPr>
        <p:spPr bwMode="auto">
          <a:xfrm rot="16200000">
            <a:off x="7975838" y="4870145"/>
            <a:ext cx="1315921" cy="1447685"/>
          </a:xfrm>
          <a:custGeom>
            <a:avLst/>
            <a:gdLst>
              <a:gd name="T0" fmla="*/ 1103413 w 21600"/>
              <a:gd name="T1" fmla="*/ 1871533 h 21600"/>
              <a:gd name="T2" fmla="*/ 1103413 w 21600"/>
              <a:gd name="T3" fmla="*/ 1871533 h 21600"/>
              <a:gd name="T4" fmla="*/ 1103413 w 21600"/>
              <a:gd name="T5" fmla="*/ 1871533 h 21600"/>
              <a:gd name="T6" fmla="*/ 1103413 w 21600"/>
              <a:gd name="T7" fmla="*/ 187153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085"/>
                  <a:pt x="0" y="18570"/>
                  <a:pt x="0" y="17055"/>
                </a:cubicBezTo>
                <a:cubicBezTo>
                  <a:pt x="0" y="11827"/>
                  <a:pt x="0" y="6598"/>
                  <a:pt x="0" y="1370"/>
                </a:cubicBezTo>
                <a:cubicBezTo>
                  <a:pt x="0" y="1175"/>
                  <a:pt x="0" y="1027"/>
                  <a:pt x="14" y="902"/>
                </a:cubicBezTo>
                <a:cubicBezTo>
                  <a:pt x="28" y="778"/>
                  <a:pt x="57" y="675"/>
                  <a:pt x="113" y="570"/>
                </a:cubicBezTo>
                <a:cubicBezTo>
                  <a:pt x="185" y="455"/>
                  <a:pt x="297" y="351"/>
                  <a:pt x="441" y="267"/>
                </a:cubicBezTo>
                <a:cubicBezTo>
                  <a:pt x="585" y="182"/>
                  <a:pt x="760" y="116"/>
                  <a:pt x="955" y="74"/>
                </a:cubicBezTo>
                <a:cubicBezTo>
                  <a:pt x="1134" y="40"/>
                  <a:pt x="1308" y="23"/>
                  <a:pt x="1521" y="15"/>
                </a:cubicBezTo>
                <a:cubicBezTo>
                  <a:pt x="1734" y="7"/>
                  <a:pt x="1986" y="7"/>
                  <a:pt x="2323" y="7"/>
                </a:cubicBezTo>
                <a:lnTo>
                  <a:pt x="2312" y="7"/>
                </a:lnTo>
                <a:lnTo>
                  <a:pt x="21600" y="0"/>
                </a:lnTo>
              </a:path>
            </a:pathLst>
          </a:custGeom>
          <a:ln w="28575" cap="flat" cmpd="sng" algn="ctr">
            <a:solidFill>
              <a:srgbClr val="97CC7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72" name="AutoShape 16">
            <a:extLst>
              <a:ext uri="{FF2B5EF4-FFF2-40B4-BE49-F238E27FC236}">
                <a16:creationId xmlns:a16="http://schemas.microsoft.com/office/drawing/2014/main" id="{47A3C23D-092D-10B4-7E22-5C1CC25B000C}"/>
              </a:ext>
            </a:extLst>
          </p:cNvPr>
          <p:cNvSpPr>
            <a:spLocks/>
          </p:cNvSpPr>
          <p:nvPr/>
        </p:nvSpPr>
        <p:spPr bwMode="auto">
          <a:xfrm rot="5400000">
            <a:off x="10239506" y="1052153"/>
            <a:ext cx="1610545" cy="1983253"/>
          </a:xfrm>
          <a:custGeom>
            <a:avLst/>
            <a:gdLst>
              <a:gd name="T0" fmla="*/ 1103413 w 21600"/>
              <a:gd name="T1" fmla="*/ 1300032 h 21600"/>
              <a:gd name="T2" fmla="*/ 1103413 w 21600"/>
              <a:gd name="T3" fmla="*/ 1300032 h 21600"/>
              <a:gd name="T4" fmla="*/ 1103413 w 21600"/>
              <a:gd name="T5" fmla="*/ 1300032 h 21600"/>
              <a:gd name="T6" fmla="*/ 1103413 w 21600"/>
              <a:gd name="T7" fmla="*/ 1300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19419"/>
                  <a:pt x="0" y="17238"/>
                  <a:pt x="0" y="15057"/>
                </a:cubicBezTo>
                <a:cubicBezTo>
                  <a:pt x="0" y="10696"/>
                  <a:pt x="0" y="6334"/>
                  <a:pt x="0" y="1972"/>
                </a:cubicBezTo>
                <a:cubicBezTo>
                  <a:pt x="0" y="1691"/>
                  <a:pt x="0" y="1479"/>
                  <a:pt x="14" y="1299"/>
                </a:cubicBezTo>
                <a:cubicBezTo>
                  <a:pt x="28" y="1120"/>
                  <a:pt x="57" y="972"/>
                  <a:pt x="113" y="820"/>
                </a:cubicBezTo>
                <a:cubicBezTo>
                  <a:pt x="185" y="654"/>
                  <a:pt x="297" y="506"/>
                  <a:pt x="441" y="384"/>
                </a:cubicBezTo>
                <a:cubicBezTo>
                  <a:pt x="585" y="262"/>
                  <a:pt x="760" y="166"/>
                  <a:pt x="955" y="106"/>
                </a:cubicBezTo>
                <a:cubicBezTo>
                  <a:pt x="1134" y="58"/>
                  <a:pt x="1308" y="34"/>
                  <a:pt x="1521" y="22"/>
                </a:cubicBezTo>
                <a:cubicBezTo>
                  <a:pt x="1734" y="10"/>
                  <a:pt x="1986" y="10"/>
                  <a:pt x="2323" y="10"/>
                </a:cubicBezTo>
                <a:lnTo>
                  <a:pt x="2312" y="10"/>
                </a:lnTo>
                <a:lnTo>
                  <a:pt x="21600" y="0"/>
                </a:lnTo>
              </a:path>
            </a:pathLst>
          </a:custGeom>
          <a:ln w="28575" cap="flat" cmpd="sng" algn="ctr">
            <a:solidFill>
              <a:srgbClr val="93BCC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74" name="AutoShape 16">
            <a:extLst>
              <a:ext uri="{FF2B5EF4-FFF2-40B4-BE49-F238E27FC236}">
                <a16:creationId xmlns:a16="http://schemas.microsoft.com/office/drawing/2014/main" id="{375A25C6-2F15-1727-EBB5-B03FCD511C84}"/>
              </a:ext>
            </a:extLst>
          </p:cNvPr>
          <p:cNvSpPr>
            <a:spLocks/>
          </p:cNvSpPr>
          <p:nvPr/>
        </p:nvSpPr>
        <p:spPr bwMode="auto">
          <a:xfrm rot="16200000">
            <a:off x="10080766" y="4617459"/>
            <a:ext cx="1315921" cy="1953051"/>
          </a:xfrm>
          <a:custGeom>
            <a:avLst/>
            <a:gdLst>
              <a:gd name="T0" fmla="*/ 1103413 w 21600"/>
              <a:gd name="T1" fmla="*/ 1300032 h 21600"/>
              <a:gd name="T2" fmla="*/ 1103413 w 21600"/>
              <a:gd name="T3" fmla="*/ 1300032 h 21600"/>
              <a:gd name="T4" fmla="*/ 1103413 w 21600"/>
              <a:gd name="T5" fmla="*/ 1300032 h 21600"/>
              <a:gd name="T6" fmla="*/ 1103413 w 21600"/>
              <a:gd name="T7" fmla="*/ 1300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19419"/>
                  <a:pt x="0" y="17238"/>
                  <a:pt x="0" y="15057"/>
                </a:cubicBezTo>
                <a:cubicBezTo>
                  <a:pt x="0" y="10696"/>
                  <a:pt x="0" y="6334"/>
                  <a:pt x="0" y="1972"/>
                </a:cubicBezTo>
                <a:cubicBezTo>
                  <a:pt x="0" y="1691"/>
                  <a:pt x="0" y="1479"/>
                  <a:pt x="14" y="1299"/>
                </a:cubicBezTo>
                <a:cubicBezTo>
                  <a:pt x="28" y="1120"/>
                  <a:pt x="57" y="972"/>
                  <a:pt x="113" y="820"/>
                </a:cubicBezTo>
                <a:cubicBezTo>
                  <a:pt x="185" y="654"/>
                  <a:pt x="297" y="506"/>
                  <a:pt x="441" y="384"/>
                </a:cubicBezTo>
                <a:cubicBezTo>
                  <a:pt x="585" y="262"/>
                  <a:pt x="760" y="166"/>
                  <a:pt x="955" y="106"/>
                </a:cubicBezTo>
                <a:cubicBezTo>
                  <a:pt x="1134" y="58"/>
                  <a:pt x="1308" y="34"/>
                  <a:pt x="1521" y="22"/>
                </a:cubicBezTo>
                <a:cubicBezTo>
                  <a:pt x="1734" y="10"/>
                  <a:pt x="1986" y="10"/>
                  <a:pt x="2323" y="10"/>
                </a:cubicBezTo>
                <a:lnTo>
                  <a:pt x="2312" y="10"/>
                </a:lnTo>
                <a:lnTo>
                  <a:pt x="21600" y="0"/>
                </a:lnTo>
              </a:path>
            </a:pathLst>
          </a:custGeom>
          <a:ln w="28575" cap="flat" cmpd="sng" algn="ctr">
            <a:solidFill>
              <a:srgbClr val="93BCC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75" name="Rectangle 74">
            <a:extLst>
              <a:ext uri="{FF2B5EF4-FFF2-40B4-BE49-F238E27FC236}">
                <a16:creationId xmlns:a16="http://schemas.microsoft.com/office/drawing/2014/main" id="{6ABAC108-35C7-D982-10B5-94C156D49D2E}"/>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19</a:t>
            </a:fld>
            <a:endParaRPr lang="en-ID" sz="1000" dirty="0">
              <a:solidFill>
                <a:schemeClr val="bg1"/>
              </a:solidFill>
              <a:latin typeface="Open Sans" panose="020B0606030504020204" pitchFamily="34" charset="0"/>
              <a:cs typeface="Open Sans" panose="020B0606030504020204" pitchFamily="34" charset="0"/>
            </a:endParaRPr>
          </a:p>
        </p:txBody>
      </p:sp>
      <p:sp>
        <p:nvSpPr>
          <p:cNvPr id="4" name="Line 2">
            <a:extLst>
              <a:ext uri="{FF2B5EF4-FFF2-40B4-BE49-F238E27FC236}">
                <a16:creationId xmlns:a16="http://schemas.microsoft.com/office/drawing/2014/main" id="{9E413335-4692-E1D2-5F68-A0905C03D1AD}"/>
              </a:ext>
            </a:extLst>
          </p:cNvPr>
          <p:cNvSpPr>
            <a:spLocks noChangeShapeType="1"/>
          </p:cNvSpPr>
          <p:nvPr/>
        </p:nvSpPr>
        <p:spPr bwMode="auto">
          <a:xfrm flipH="1" flipV="1">
            <a:off x="198679" y="3834532"/>
            <a:ext cx="11794642" cy="0"/>
          </a:xfrm>
          <a:prstGeom prst="line">
            <a:avLst/>
          </a:prstGeom>
          <a:ln w="28575">
            <a:solidFill>
              <a:srgbClr val="57BD83"/>
            </a:solidFill>
            <a:headEnd type="oval" w="med" len="med"/>
            <a:tailEnd type="oval" w="med"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dk1"/>
          </a:lnRef>
          <a:fillRef idx="0">
            <a:schemeClr val="dk1"/>
          </a:fillRef>
          <a:effectRef idx="0">
            <a:schemeClr val="dk1"/>
          </a:effectRef>
          <a:fontRef idx="minor">
            <a:schemeClr val="tx1"/>
          </a:fontRef>
        </p:style>
        <p:txBody>
          <a:bodyPr lIns="25400" tIns="25400" rIns="25400" bIns="25400" anchor="ctr"/>
          <a:lstStyle/>
          <a:p>
            <a:pPr algn="ctr" eaLnBrk="1">
              <a:defRPr/>
            </a:pPr>
            <a:endParaRPr lang="x-none" altLang="x-none" sz="1600" b="1" dirty="0">
              <a:latin typeface="Roboto Black" panose="02000000000000000000" pitchFamily="2" charset="0"/>
              <a:ea typeface="Roboto Black" panose="02000000000000000000" pitchFamily="2" charset="0"/>
              <a:cs typeface="Helvetica Light" charset="0"/>
              <a:sym typeface="Helvetica Light" charset="0"/>
            </a:endParaRPr>
          </a:p>
        </p:txBody>
      </p:sp>
      <p:sp>
        <p:nvSpPr>
          <p:cNvPr id="76" name="AutoShape 10">
            <a:extLst>
              <a:ext uri="{FF2B5EF4-FFF2-40B4-BE49-F238E27FC236}">
                <a16:creationId xmlns:a16="http://schemas.microsoft.com/office/drawing/2014/main" id="{F8BBE345-4203-1049-E21A-9E0347DDAB02}"/>
              </a:ext>
            </a:extLst>
          </p:cNvPr>
          <p:cNvSpPr>
            <a:spLocks/>
          </p:cNvSpPr>
          <p:nvPr/>
        </p:nvSpPr>
        <p:spPr bwMode="auto">
          <a:xfrm rot="10800000">
            <a:off x="734499" y="3858350"/>
            <a:ext cx="1628529" cy="1077675"/>
          </a:xfrm>
          <a:custGeom>
            <a:avLst/>
            <a:gdLst>
              <a:gd name="T0" fmla="*/ 1103413 w 21600"/>
              <a:gd name="T1" fmla="*/ 1300032 h 21600"/>
              <a:gd name="T2" fmla="*/ 1103413 w 21600"/>
              <a:gd name="T3" fmla="*/ 1300032 h 21600"/>
              <a:gd name="T4" fmla="*/ 1103413 w 21600"/>
              <a:gd name="T5" fmla="*/ 1300032 h 21600"/>
              <a:gd name="T6" fmla="*/ 1103413 w 21600"/>
              <a:gd name="T7" fmla="*/ 1300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19419"/>
                  <a:pt x="0" y="17238"/>
                  <a:pt x="0" y="15057"/>
                </a:cubicBezTo>
                <a:cubicBezTo>
                  <a:pt x="0" y="10696"/>
                  <a:pt x="0" y="6334"/>
                  <a:pt x="0" y="1972"/>
                </a:cubicBezTo>
                <a:cubicBezTo>
                  <a:pt x="0" y="1691"/>
                  <a:pt x="0" y="1479"/>
                  <a:pt x="14" y="1299"/>
                </a:cubicBezTo>
                <a:cubicBezTo>
                  <a:pt x="28" y="1120"/>
                  <a:pt x="57" y="972"/>
                  <a:pt x="113" y="820"/>
                </a:cubicBezTo>
                <a:cubicBezTo>
                  <a:pt x="185" y="654"/>
                  <a:pt x="297" y="506"/>
                  <a:pt x="441" y="384"/>
                </a:cubicBezTo>
                <a:cubicBezTo>
                  <a:pt x="585" y="262"/>
                  <a:pt x="760" y="166"/>
                  <a:pt x="955" y="106"/>
                </a:cubicBezTo>
                <a:cubicBezTo>
                  <a:pt x="1134" y="58"/>
                  <a:pt x="1308" y="34"/>
                  <a:pt x="1521" y="22"/>
                </a:cubicBezTo>
                <a:cubicBezTo>
                  <a:pt x="1734" y="10"/>
                  <a:pt x="1986" y="10"/>
                  <a:pt x="2323" y="10"/>
                </a:cubicBezTo>
                <a:lnTo>
                  <a:pt x="2312" y="10"/>
                </a:lnTo>
                <a:lnTo>
                  <a:pt x="21600" y="0"/>
                </a:lnTo>
              </a:path>
            </a:pathLst>
          </a:custGeom>
          <a:ln w="28575" cap="flat" cmpd="sng" algn="ctr">
            <a:solidFill>
              <a:srgbClr val="97CC7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77" name="Oval 3">
            <a:extLst>
              <a:ext uri="{FF2B5EF4-FFF2-40B4-BE49-F238E27FC236}">
                <a16:creationId xmlns:a16="http://schemas.microsoft.com/office/drawing/2014/main" id="{9B76E349-9F72-E7A7-56B2-F17A79ABE29D}"/>
              </a:ext>
            </a:extLst>
          </p:cNvPr>
          <p:cNvSpPr>
            <a:spLocks/>
          </p:cNvSpPr>
          <p:nvPr/>
        </p:nvSpPr>
        <p:spPr bwMode="auto">
          <a:xfrm rot="10800000" flipV="1">
            <a:off x="2230009" y="3690532"/>
            <a:ext cx="288000" cy="288000"/>
          </a:xfrm>
          <a:prstGeom prst="ellipse">
            <a:avLst/>
          </a:prstGeom>
          <a:gradFill>
            <a:gsLst>
              <a:gs pos="0">
                <a:srgbClr val="97CC72"/>
              </a:gs>
              <a:gs pos="50000">
                <a:srgbClr val="97CC72"/>
              </a:gs>
              <a:gs pos="100000">
                <a:schemeClr val="bg1">
                  <a:lumMod val="95000"/>
                </a:schemeClr>
              </a:gs>
            </a:gsLst>
          </a:gradFill>
          <a:ln/>
        </p:spPr>
        <p:style>
          <a:lnRef idx="0">
            <a:schemeClr val="dk1"/>
          </a:lnRef>
          <a:fillRef idx="3">
            <a:schemeClr val="dk1"/>
          </a:fillRef>
          <a:effectRef idx="3">
            <a:schemeClr val="dk1"/>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78" name="Rectangle 18">
            <a:extLst>
              <a:ext uri="{FF2B5EF4-FFF2-40B4-BE49-F238E27FC236}">
                <a16:creationId xmlns:a16="http://schemas.microsoft.com/office/drawing/2014/main" id="{E26D5FE5-04A7-6A1C-C465-09F7DE623684}"/>
              </a:ext>
            </a:extLst>
          </p:cNvPr>
          <p:cNvSpPr>
            <a:spLocks/>
          </p:cNvSpPr>
          <p:nvPr/>
        </p:nvSpPr>
        <p:spPr bwMode="auto">
          <a:xfrm>
            <a:off x="734495" y="4165178"/>
            <a:ext cx="1495513" cy="54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Social</a:t>
            </a:r>
          </a:p>
          <a:p>
            <a:pPr algn="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acceptance</a:t>
            </a:r>
          </a:p>
        </p:txBody>
      </p:sp>
      <p:sp>
        <p:nvSpPr>
          <p:cNvPr id="79" name="AutoShape 15">
            <a:extLst>
              <a:ext uri="{FF2B5EF4-FFF2-40B4-BE49-F238E27FC236}">
                <a16:creationId xmlns:a16="http://schemas.microsoft.com/office/drawing/2014/main" id="{44E9DAB4-FE9D-C31A-6AB0-E4C64F0E20C4}"/>
              </a:ext>
            </a:extLst>
          </p:cNvPr>
          <p:cNvSpPr>
            <a:spLocks/>
          </p:cNvSpPr>
          <p:nvPr/>
        </p:nvSpPr>
        <p:spPr bwMode="auto">
          <a:xfrm rot="10800000">
            <a:off x="7952519" y="3858351"/>
            <a:ext cx="1405120" cy="1077676"/>
          </a:xfrm>
          <a:custGeom>
            <a:avLst/>
            <a:gdLst>
              <a:gd name="T0" fmla="*/ 1103413 w 21600"/>
              <a:gd name="T1" fmla="*/ 1871533 h 21600"/>
              <a:gd name="T2" fmla="*/ 1103413 w 21600"/>
              <a:gd name="T3" fmla="*/ 1871533 h 21600"/>
              <a:gd name="T4" fmla="*/ 1103413 w 21600"/>
              <a:gd name="T5" fmla="*/ 1871533 h 21600"/>
              <a:gd name="T6" fmla="*/ 1103413 w 21600"/>
              <a:gd name="T7" fmla="*/ 187153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085"/>
                  <a:pt x="0" y="18570"/>
                  <a:pt x="0" y="17055"/>
                </a:cubicBezTo>
                <a:cubicBezTo>
                  <a:pt x="0" y="11827"/>
                  <a:pt x="0" y="6598"/>
                  <a:pt x="0" y="1370"/>
                </a:cubicBezTo>
                <a:cubicBezTo>
                  <a:pt x="0" y="1175"/>
                  <a:pt x="0" y="1027"/>
                  <a:pt x="14" y="902"/>
                </a:cubicBezTo>
                <a:cubicBezTo>
                  <a:pt x="28" y="778"/>
                  <a:pt x="57" y="675"/>
                  <a:pt x="113" y="570"/>
                </a:cubicBezTo>
                <a:cubicBezTo>
                  <a:pt x="185" y="455"/>
                  <a:pt x="297" y="351"/>
                  <a:pt x="441" y="267"/>
                </a:cubicBezTo>
                <a:cubicBezTo>
                  <a:pt x="585" y="182"/>
                  <a:pt x="760" y="116"/>
                  <a:pt x="955" y="74"/>
                </a:cubicBezTo>
                <a:cubicBezTo>
                  <a:pt x="1134" y="40"/>
                  <a:pt x="1308" y="23"/>
                  <a:pt x="1521" y="15"/>
                </a:cubicBezTo>
                <a:cubicBezTo>
                  <a:pt x="1734" y="7"/>
                  <a:pt x="1986" y="7"/>
                  <a:pt x="2323" y="7"/>
                </a:cubicBezTo>
                <a:lnTo>
                  <a:pt x="2312" y="7"/>
                </a:lnTo>
                <a:lnTo>
                  <a:pt x="21600" y="0"/>
                </a:lnTo>
              </a:path>
            </a:pathLst>
          </a:custGeom>
          <a:ln w="28575" cap="flat" cmpd="sng" algn="ctr">
            <a:solidFill>
              <a:srgbClr val="97CC7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dirty="0"/>
          </a:p>
        </p:txBody>
      </p:sp>
      <p:sp>
        <p:nvSpPr>
          <p:cNvPr id="80" name="Oval 8">
            <a:extLst>
              <a:ext uri="{FF2B5EF4-FFF2-40B4-BE49-F238E27FC236}">
                <a16:creationId xmlns:a16="http://schemas.microsoft.com/office/drawing/2014/main" id="{1380B6FB-2BF0-9FEF-701A-F2B8CF66A540}"/>
              </a:ext>
            </a:extLst>
          </p:cNvPr>
          <p:cNvSpPr>
            <a:spLocks/>
          </p:cNvSpPr>
          <p:nvPr/>
        </p:nvSpPr>
        <p:spPr bwMode="auto">
          <a:xfrm rot="10800000" flipV="1">
            <a:off x="9219293" y="3690532"/>
            <a:ext cx="288000" cy="288000"/>
          </a:xfrm>
          <a:prstGeom prst="ellipse">
            <a:avLst/>
          </a:prstGeom>
          <a:gradFill>
            <a:gsLst>
              <a:gs pos="0">
                <a:srgbClr val="96BF24"/>
              </a:gs>
              <a:gs pos="50000">
                <a:srgbClr val="97CC72"/>
              </a:gs>
              <a:gs pos="100000">
                <a:schemeClr val="bg1">
                  <a:lumMod val="95000"/>
                </a:schemeClr>
              </a:gs>
            </a:gsLst>
          </a:gradFill>
          <a:ln/>
        </p:spPr>
        <p:style>
          <a:lnRef idx="0">
            <a:schemeClr val="accent5"/>
          </a:lnRef>
          <a:fillRef idx="3">
            <a:schemeClr val="accent5"/>
          </a:fillRef>
          <a:effectRef idx="3">
            <a:schemeClr val="accent5"/>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81" name="Rectangle 29">
            <a:extLst>
              <a:ext uri="{FF2B5EF4-FFF2-40B4-BE49-F238E27FC236}">
                <a16:creationId xmlns:a16="http://schemas.microsoft.com/office/drawing/2014/main" id="{160EACB5-3DEA-41DF-92FC-227D92E10F87}"/>
              </a:ext>
            </a:extLst>
          </p:cNvPr>
          <p:cNvSpPr>
            <a:spLocks/>
          </p:cNvSpPr>
          <p:nvPr/>
        </p:nvSpPr>
        <p:spPr bwMode="auto">
          <a:xfrm>
            <a:off x="7909956" y="4165178"/>
            <a:ext cx="1388915" cy="54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Life Cycle</a:t>
            </a:r>
          </a:p>
          <a:p>
            <a:pPr algn="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Assessment</a:t>
            </a:r>
          </a:p>
        </p:txBody>
      </p:sp>
      <p:sp>
        <p:nvSpPr>
          <p:cNvPr id="82" name="AutoShape 16">
            <a:extLst>
              <a:ext uri="{FF2B5EF4-FFF2-40B4-BE49-F238E27FC236}">
                <a16:creationId xmlns:a16="http://schemas.microsoft.com/office/drawing/2014/main" id="{E3BA04D4-2464-C0A9-93CA-84542E3372AA}"/>
              </a:ext>
            </a:extLst>
          </p:cNvPr>
          <p:cNvSpPr>
            <a:spLocks/>
          </p:cNvSpPr>
          <p:nvPr/>
        </p:nvSpPr>
        <p:spPr bwMode="auto">
          <a:xfrm rot="10800000">
            <a:off x="9762199" y="3858347"/>
            <a:ext cx="1953051" cy="1084653"/>
          </a:xfrm>
          <a:custGeom>
            <a:avLst/>
            <a:gdLst>
              <a:gd name="T0" fmla="*/ 1103413 w 21600"/>
              <a:gd name="T1" fmla="*/ 1300032 h 21600"/>
              <a:gd name="T2" fmla="*/ 1103413 w 21600"/>
              <a:gd name="T3" fmla="*/ 1300032 h 21600"/>
              <a:gd name="T4" fmla="*/ 1103413 w 21600"/>
              <a:gd name="T5" fmla="*/ 1300032 h 21600"/>
              <a:gd name="T6" fmla="*/ 1103413 w 21600"/>
              <a:gd name="T7" fmla="*/ 1300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19419"/>
                  <a:pt x="0" y="17238"/>
                  <a:pt x="0" y="15057"/>
                </a:cubicBezTo>
                <a:cubicBezTo>
                  <a:pt x="0" y="10696"/>
                  <a:pt x="0" y="6334"/>
                  <a:pt x="0" y="1972"/>
                </a:cubicBezTo>
                <a:cubicBezTo>
                  <a:pt x="0" y="1691"/>
                  <a:pt x="0" y="1479"/>
                  <a:pt x="14" y="1299"/>
                </a:cubicBezTo>
                <a:cubicBezTo>
                  <a:pt x="28" y="1120"/>
                  <a:pt x="57" y="972"/>
                  <a:pt x="113" y="820"/>
                </a:cubicBezTo>
                <a:cubicBezTo>
                  <a:pt x="185" y="654"/>
                  <a:pt x="297" y="506"/>
                  <a:pt x="441" y="384"/>
                </a:cubicBezTo>
                <a:cubicBezTo>
                  <a:pt x="585" y="262"/>
                  <a:pt x="760" y="166"/>
                  <a:pt x="955" y="106"/>
                </a:cubicBezTo>
                <a:cubicBezTo>
                  <a:pt x="1134" y="58"/>
                  <a:pt x="1308" y="34"/>
                  <a:pt x="1521" y="22"/>
                </a:cubicBezTo>
                <a:cubicBezTo>
                  <a:pt x="1734" y="10"/>
                  <a:pt x="1986" y="10"/>
                  <a:pt x="2323" y="10"/>
                </a:cubicBezTo>
                <a:lnTo>
                  <a:pt x="2312" y="10"/>
                </a:lnTo>
                <a:lnTo>
                  <a:pt x="21600" y="0"/>
                </a:lnTo>
              </a:path>
            </a:pathLst>
          </a:custGeom>
          <a:ln w="28575" cap="flat" cmpd="sng" algn="ctr">
            <a:solidFill>
              <a:srgbClr val="93BCC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dirty="0"/>
          </a:p>
        </p:txBody>
      </p:sp>
      <p:sp>
        <p:nvSpPr>
          <p:cNvPr id="83" name="Oval 9">
            <a:extLst>
              <a:ext uri="{FF2B5EF4-FFF2-40B4-BE49-F238E27FC236}">
                <a16:creationId xmlns:a16="http://schemas.microsoft.com/office/drawing/2014/main" id="{A5812882-E066-712E-CAA3-AE7237EF0792}"/>
              </a:ext>
            </a:extLst>
          </p:cNvPr>
          <p:cNvSpPr>
            <a:spLocks/>
          </p:cNvSpPr>
          <p:nvPr/>
        </p:nvSpPr>
        <p:spPr bwMode="auto">
          <a:xfrm rot="10800000" flipV="1">
            <a:off x="11579135" y="3690533"/>
            <a:ext cx="288000" cy="288000"/>
          </a:xfrm>
          <a:prstGeom prst="ellipse">
            <a:avLst/>
          </a:prstGeom>
          <a:gradFill>
            <a:gsLst>
              <a:gs pos="0">
                <a:srgbClr val="93BCC0"/>
              </a:gs>
              <a:gs pos="50000">
                <a:srgbClr val="93BCC0"/>
              </a:gs>
              <a:gs pos="100000">
                <a:schemeClr val="bg1">
                  <a:lumMod val="95000"/>
                </a:schemeClr>
              </a:gs>
            </a:gsLst>
          </a:gradFill>
          <a:ln/>
        </p:spPr>
        <p:style>
          <a:lnRef idx="0">
            <a:schemeClr val="accent6"/>
          </a:lnRef>
          <a:fillRef idx="3">
            <a:schemeClr val="accent6"/>
          </a:fillRef>
          <a:effectRef idx="3">
            <a:schemeClr val="accent6"/>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84" name="Rectangle 30">
            <a:extLst>
              <a:ext uri="{FF2B5EF4-FFF2-40B4-BE49-F238E27FC236}">
                <a16:creationId xmlns:a16="http://schemas.microsoft.com/office/drawing/2014/main" id="{D0F765EE-3C83-1FFA-6B54-34BD78119B34}"/>
              </a:ext>
            </a:extLst>
          </p:cNvPr>
          <p:cNvSpPr>
            <a:spLocks/>
          </p:cNvSpPr>
          <p:nvPr/>
        </p:nvSpPr>
        <p:spPr bwMode="auto">
          <a:xfrm>
            <a:off x="9707246" y="4034373"/>
            <a:ext cx="1914125" cy="789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Exploitation, communication, </a:t>
            </a:r>
          </a:p>
          <a:p>
            <a:pPr algn="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&amp; dissemination</a:t>
            </a:r>
          </a:p>
        </p:txBody>
      </p:sp>
      <p:sp>
        <p:nvSpPr>
          <p:cNvPr id="85" name="AutoShape 16">
            <a:extLst>
              <a:ext uri="{FF2B5EF4-FFF2-40B4-BE49-F238E27FC236}">
                <a16:creationId xmlns:a16="http://schemas.microsoft.com/office/drawing/2014/main" id="{2A39FC6D-B89C-6456-F466-53181373542F}"/>
              </a:ext>
            </a:extLst>
          </p:cNvPr>
          <p:cNvSpPr>
            <a:spLocks/>
          </p:cNvSpPr>
          <p:nvPr/>
        </p:nvSpPr>
        <p:spPr bwMode="auto">
          <a:xfrm>
            <a:off x="10053152" y="2836893"/>
            <a:ext cx="1983253" cy="997639"/>
          </a:xfrm>
          <a:custGeom>
            <a:avLst/>
            <a:gdLst>
              <a:gd name="T0" fmla="*/ 1103413 w 21600"/>
              <a:gd name="T1" fmla="*/ 1300032 h 21600"/>
              <a:gd name="T2" fmla="*/ 1103413 w 21600"/>
              <a:gd name="T3" fmla="*/ 1300032 h 21600"/>
              <a:gd name="T4" fmla="*/ 1103413 w 21600"/>
              <a:gd name="T5" fmla="*/ 1300032 h 21600"/>
              <a:gd name="T6" fmla="*/ 1103413 w 21600"/>
              <a:gd name="T7" fmla="*/ 1300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19419"/>
                  <a:pt x="0" y="17238"/>
                  <a:pt x="0" y="15057"/>
                </a:cubicBezTo>
                <a:cubicBezTo>
                  <a:pt x="0" y="10696"/>
                  <a:pt x="0" y="6334"/>
                  <a:pt x="0" y="1972"/>
                </a:cubicBezTo>
                <a:cubicBezTo>
                  <a:pt x="0" y="1691"/>
                  <a:pt x="0" y="1479"/>
                  <a:pt x="14" y="1299"/>
                </a:cubicBezTo>
                <a:cubicBezTo>
                  <a:pt x="28" y="1120"/>
                  <a:pt x="57" y="972"/>
                  <a:pt x="113" y="820"/>
                </a:cubicBezTo>
                <a:cubicBezTo>
                  <a:pt x="185" y="654"/>
                  <a:pt x="297" y="506"/>
                  <a:pt x="441" y="384"/>
                </a:cubicBezTo>
                <a:cubicBezTo>
                  <a:pt x="585" y="262"/>
                  <a:pt x="760" y="166"/>
                  <a:pt x="955" y="106"/>
                </a:cubicBezTo>
                <a:cubicBezTo>
                  <a:pt x="1134" y="58"/>
                  <a:pt x="1308" y="34"/>
                  <a:pt x="1521" y="22"/>
                </a:cubicBezTo>
                <a:cubicBezTo>
                  <a:pt x="1734" y="10"/>
                  <a:pt x="1986" y="10"/>
                  <a:pt x="2323" y="10"/>
                </a:cubicBezTo>
                <a:lnTo>
                  <a:pt x="2312" y="10"/>
                </a:lnTo>
                <a:lnTo>
                  <a:pt x="21600" y="0"/>
                </a:lnTo>
              </a:path>
            </a:pathLst>
          </a:custGeom>
          <a:ln w="28575" cap="flat" cmpd="sng" algn="ctr">
            <a:solidFill>
              <a:srgbClr val="93BCC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86" name="Oval 9">
            <a:extLst>
              <a:ext uri="{FF2B5EF4-FFF2-40B4-BE49-F238E27FC236}">
                <a16:creationId xmlns:a16="http://schemas.microsoft.com/office/drawing/2014/main" id="{10ADF07F-79E1-2F96-1687-E0FC2B0F6B76}"/>
              </a:ext>
            </a:extLst>
          </p:cNvPr>
          <p:cNvSpPr>
            <a:spLocks/>
          </p:cNvSpPr>
          <p:nvPr/>
        </p:nvSpPr>
        <p:spPr bwMode="auto">
          <a:xfrm>
            <a:off x="9901268" y="3690532"/>
            <a:ext cx="288000" cy="288000"/>
          </a:xfrm>
          <a:prstGeom prst="ellipse">
            <a:avLst/>
          </a:prstGeom>
          <a:gradFill>
            <a:gsLst>
              <a:gs pos="0">
                <a:srgbClr val="93BCC0"/>
              </a:gs>
              <a:gs pos="50000">
                <a:srgbClr val="93BCC0"/>
              </a:gs>
              <a:gs pos="100000">
                <a:schemeClr val="bg1">
                  <a:lumMod val="95000"/>
                </a:schemeClr>
              </a:gs>
            </a:gsLst>
          </a:gradFill>
          <a:ln/>
        </p:spPr>
        <p:style>
          <a:lnRef idx="0">
            <a:schemeClr val="accent6"/>
          </a:lnRef>
          <a:fillRef idx="3">
            <a:schemeClr val="accent6"/>
          </a:fillRef>
          <a:effectRef idx="3">
            <a:schemeClr val="accent6"/>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87" name="Rectangle 30">
            <a:extLst>
              <a:ext uri="{FF2B5EF4-FFF2-40B4-BE49-F238E27FC236}">
                <a16:creationId xmlns:a16="http://schemas.microsoft.com/office/drawing/2014/main" id="{948DBB18-9B23-D798-46C5-4AEC9761AC1D}"/>
              </a:ext>
            </a:extLst>
          </p:cNvPr>
          <p:cNvSpPr>
            <a:spLocks/>
          </p:cNvSpPr>
          <p:nvPr/>
        </p:nvSpPr>
        <p:spPr bwMode="auto">
          <a:xfrm>
            <a:off x="10169207" y="3043413"/>
            <a:ext cx="1867198" cy="54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Validation of use cases (end-users</a:t>
            </a:r>
            <a:r>
              <a:rPr lang="en-US" sz="1600" b="1" dirty="0">
                <a:solidFill>
                  <a:srgbClr val="74969A"/>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8" name="AutoShape 13">
            <a:extLst>
              <a:ext uri="{FF2B5EF4-FFF2-40B4-BE49-F238E27FC236}">
                <a16:creationId xmlns:a16="http://schemas.microsoft.com/office/drawing/2014/main" id="{413C72E3-F81B-F6BA-A527-073648C56676}"/>
              </a:ext>
            </a:extLst>
          </p:cNvPr>
          <p:cNvSpPr>
            <a:spLocks/>
          </p:cNvSpPr>
          <p:nvPr/>
        </p:nvSpPr>
        <p:spPr bwMode="auto">
          <a:xfrm rot="10800000">
            <a:off x="3284194" y="3858349"/>
            <a:ext cx="1735309" cy="1060657"/>
          </a:xfrm>
          <a:custGeom>
            <a:avLst/>
            <a:gdLst>
              <a:gd name="T0" fmla="*/ 1103413 w 21600"/>
              <a:gd name="T1" fmla="*/ 1808033 h 21600"/>
              <a:gd name="T2" fmla="*/ 1103413 w 21600"/>
              <a:gd name="T3" fmla="*/ 1808033 h 21600"/>
              <a:gd name="T4" fmla="*/ 1103413 w 21600"/>
              <a:gd name="T5" fmla="*/ 1808033 h 21600"/>
              <a:gd name="T6" fmla="*/ 1103413 w 21600"/>
              <a:gd name="T7" fmla="*/ 180803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032"/>
                  <a:pt x="0" y="18464"/>
                  <a:pt x="0" y="16896"/>
                </a:cubicBezTo>
                <a:cubicBezTo>
                  <a:pt x="0" y="11737"/>
                  <a:pt x="0" y="6577"/>
                  <a:pt x="0" y="1418"/>
                </a:cubicBezTo>
                <a:cubicBezTo>
                  <a:pt x="0" y="1216"/>
                  <a:pt x="0" y="1063"/>
                  <a:pt x="14" y="934"/>
                </a:cubicBezTo>
                <a:cubicBezTo>
                  <a:pt x="28" y="805"/>
                  <a:pt x="57" y="699"/>
                  <a:pt x="113" y="590"/>
                </a:cubicBezTo>
                <a:cubicBezTo>
                  <a:pt x="185" y="471"/>
                  <a:pt x="297" y="364"/>
                  <a:pt x="441" y="276"/>
                </a:cubicBezTo>
                <a:cubicBezTo>
                  <a:pt x="585" y="188"/>
                  <a:pt x="760" y="120"/>
                  <a:pt x="955" y="76"/>
                </a:cubicBezTo>
                <a:cubicBezTo>
                  <a:pt x="1134" y="42"/>
                  <a:pt x="1308" y="24"/>
                  <a:pt x="1521" y="16"/>
                </a:cubicBezTo>
                <a:cubicBezTo>
                  <a:pt x="1734" y="7"/>
                  <a:pt x="1986" y="7"/>
                  <a:pt x="2323" y="7"/>
                </a:cubicBezTo>
                <a:lnTo>
                  <a:pt x="2312" y="7"/>
                </a:lnTo>
                <a:lnTo>
                  <a:pt x="21600" y="0"/>
                </a:lnTo>
              </a:path>
            </a:pathLst>
          </a:custGeom>
          <a:ln w="28575" cap="flat" cmpd="sng" algn="ctr">
            <a:solidFill>
              <a:schemeClr val="bg2">
                <a:lumMod val="90000"/>
              </a:schemeClr>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89" name="Oval 4">
            <a:extLst>
              <a:ext uri="{FF2B5EF4-FFF2-40B4-BE49-F238E27FC236}">
                <a16:creationId xmlns:a16="http://schemas.microsoft.com/office/drawing/2014/main" id="{994885F0-81BD-29AF-D2ED-E2773BE24D66}"/>
              </a:ext>
            </a:extLst>
          </p:cNvPr>
          <p:cNvSpPr>
            <a:spLocks/>
          </p:cNvSpPr>
          <p:nvPr/>
        </p:nvSpPr>
        <p:spPr bwMode="auto">
          <a:xfrm rot="10800000" flipV="1">
            <a:off x="4870284" y="3687023"/>
            <a:ext cx="303707" cy="295018"/>
          </a:xfrm>
          <a:prstGeom prst="ellipse">
            <a:avLst/>
          </a:prstGeom>
          <a:gradFill>
            <a:gsLst>
              <a:gs pos="0">
                <a:schemeClr val="bg2">
                  <a:lumMod val="90000"/>
                </a:schemeClr>
              </a:gs>
              <a:gs pos="50000">
                <a:srgbClr val="327B97"/>
              </a:gs>
              <a:gs pos="100000">
                <a:schemeClr val="bg1">
                  <a:lumMod val="95000"/>
                </a:schemeClr>
              </a:gs>
            </a:gsLst>
          </a:gradFill>
          <a:ln/>
        </p:spPr>
        <p:style>
          <a:lnRef idx="0">
            <a:schemeClr val="accent1"/>
          </a:lnRef>
          <a:fillRef idx="3">
            <a:schemeClr val="accent1"/>
          </a:fillRef>
          <a:effectRef idx="3">
            <a:schemeClr val="accent1"/>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90" name="Rectangle 89">
            <a:extLst>
              <a:ext uri="{FF2B5EF4-FFF2-40B4-BE49-F238E27FC236}">
                <a16:creationId xmlns:a16="http://schemas.microsoft.com/office/drawing/2014/main" id="{D4B84B54-3CE3-03CD-4D9A-EC3F50B1E2B6}"/>
              </a:ext>
            </a:extLst>
          </p:cNvPr>
          <p:cNvSpPr>
            <a:spLocks/>
          </p:cNvSpPr>
          <p:nvPr/>
        </p:nvSpPr>
        <p:spPr bwMode="auto">
          <a:xfrm>
            <a:off x="3283681" y="4034373"/>
            <a:ext cx="1586602" cy="789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Safe and Sustainable </a:t>
            </a:r>
          </a:p>
          <a:p>
            <a:pPr algn="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by Design </a:t>
            </a:r>
          </a:p>
        </p:txBody>
      </p:sp>
      <p:sp>
        <p:nvSpPr>
          <p:cNvPr id="91" name="AutoShape 10">
            <a:extLst>
              <a:ext uri="{FF2B5EF4-FFF2-40B4-BE49-F238E27FC236}">
                <a16:creationId xmlns:a16="http://schemas.microsoft.com/office/drawing/2014/main" id="{268B94A1-941C-EF63-D4A5-7B33773C5C51}"/>
              </a:ext>
            </a:extLst>
          </p:cNvPr>
          <p:cNvSpPr>
            <a:spLocks/>
          </p:cNvSpPr>
          <p:nvPr/>
        </p:nvSpPr>
        <p:spPr bwMode="auto">
          <a:xfrm>
            <a:off x="542107" y="2841985"/>
            <a:ext cx="1820922" cy="985775"/>
          </a:xfrm>
          <a:custGeom>
            <a:avLst/>
            <a:gdLst>
              <a:gd name="T0" fmla="*/ 1103413 w 21600"/>
              <a:gd name="T1" fmla="*/ 1300032 h 21600"/>
              <a:gd name="T2" fmla="*/ 1103413 w 21600"/>
              <a:gd name="T3" fmla="*/ 1300032 h 21600"/>
              <a:gd name="T4" fmla="*/ 1103413 w 21600"/>
              <a:gd name="T5" fmla="*/ 1300032 h 21600"/>
              <a:gd name="T6" fmla="*/ 1103413 w 21600"/>
              <a:gd name="T7" fmla="*/ 1300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19419"/>
                  <a:pt x="0" y="17238"/>
                  <a:pt x="0" y="15057"/>
                </a:cubicBezTo>
                <a:cubicBezTo>
                  <a:pt x="0" y="10696"/>
                  <a:pt x="0" y="6334"/>
                  <a:pt x="0" y="1972"/>
                </a:cubicBezTo>
                <a:cubicBezTo>
                  <a:pt x="0" y="1691"/>
                  <a:pt x="0" y="1479"/>
                  <a:pt x="14" y="1299"/>
                </a:cubicBezTo>
                <a:cubicBezTo>
                  <a:pt x="28" y="1120"/>
                  <a:pt x="57" y="972"/>
                  <a:pt x="113" y="820"/>
                </a:cubicBezTo>
                <a:cubicBezTo>
                  <a:pt x="185" y="654"/>
                  <a:pt x="297" y="506"/>
                  <a:pt x="441" y="384"/>
                </a:cubicBezTo>
                <a:cubicBezTo>
                  <a:pt x="585" y="262"/>
                  <a:pt x="760" y="166"/>
                  <a:pt x="955" y="106"/>
                </a:cubicBezTo>
                <a:cubicBezTo>
                  <a:pt x="1134" y="58"/>
                  <a:pt x="1308" y="34"/>
                  <a:pt x="1521" y="22"/>
                </a:cubicBezTo>
                <a:cubicBezTo>
                  <a:pt x="1734" y="10"/>
                  <a:pt x="1986" y="10"/>
                  <a:pt x="2323" y="10"/>
                </a:cubicBezTo>
                <a:lnTo>
                  <a:pt x="2312" y="10"/>
                </a:lnTo>
                <a:lnTo>
                  <a:pt x="21600" y="0"/>
                </a:lnTo>
              </a:path>
            </a:pathLst>
          </a:custGeom>
          <a:ln w="28575" cap="flat" cmpd="sng" algn="ctr">
            <a:solidFill>
              <a:srgbClr val="97CC7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92" name="Oval 3">
            <a:extLst>
              <a:ext uri="{FF2B5EF4-FFF2-40B4-BE49-F238E27FC236}">
                <a16:creationId xmlns:a16="http://schemas.microsoft.com/office/drawing/2014/main" id="{DC2AD384-F820-B246-441E-89789951F3EB}"/>
              </a:ext>
            </a:extLst>
          </p:cNvPr>
          <p:cNvSpPr>
            <a:spLocks/>
          </p:cNvSpPr>
          <p:nvPr/>
        </p:nvSpPr>
        <p:spPr bwMode="auto">
          <a:xfrm flipH="1">
            <a:off x="389306" y="3690532"/>
            <a:ext cx="288000" cy="288000"/>
          </a:xfrm>
          <a:prstGeom prst="ellipse">
            <a:avLst/>
          </a:prstGeom>
          <a:gradFill>
            <a:gsLst>
              <a:gs pos="0">
                <a:srgbClr val="97CC72"/>
              </a:gs>
              <a:gs pos="50000">
                <a:srgbClr val="97CC72"/>
              </a:gs>
              <a:gs pos="100000">
                <a:schemeClr val="bg1">
                  <a:lumMod val="95000"/>
                </a:schemeClr>
              </a:gs>
            </a:gsLst>
          </a:gradFill>
          <a:ln/>
        </p:spPr>
        <p:style>
          <a:lnRef idx="0">
            <a:schemeClr val="dk1"/>
          </a:lnRef>
          <a:fillRef idx="3">
            <a:schemeClr val="dk1"/>
          </a:fillRef>
          <a:effectRef idx="3">
            <a:schemeClr val="dk1"/>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93" name="Rectangle 18">
            <a:extLst>
              <a:ext uri="{FF2B5EF4-FFF2-40B4-BE49-F238E27FC236}">
                <a16:creationId xmlns:a16="http://schemas.microsoft.com/office/drawing/2014/main" id="{F1068485-EE9B-22FF-BF76-3CD7B123BF54}"/>
              </a:ext>
            </a:extLst>
          </p:cNvPr>
          <p:cNvSpPr>
            <a:spLocks/>
          </p:cNvSpPr>
          <p:nvPr/>
        </p:nvSpPr>
        <p:spPr bwMode="auto">
          <a:xfrm>
            <a:off x="677307" y="2920302"/>
            <a:ext cx="1752492" cy="789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Modelling and</a:t>
            </a:r>
            <a:r>
              <a:rPr lang="el-GR"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 </a:t>
            </a: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computational</a:t>
            </a:r>
            <a:r>
              <a:rPr lang="el-GR"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 </a:t>
            </a: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tools</a:t>
            </a:r>
          </a:p>
        </p:txBody>
      </p:sp>
      <p:sp>
        <p:nvSpPr>
          <p:cNvPr id="94" name="AutoShape 15">
            <a:extLst>
              <a:ext uri="{FF2B5EF4-FFF2-40B4-BE49-F238E27FC236}">
                <a16:creationId xmlns:a16="http://schemas.microsoft.com/office/drawing/2014/main" id="{8083D818-5BE7-ECC8-40BB-4C7DF348E889}"/>
              </a:ext>
            </a:extLst>
          </p:cNvPr>
          <p:cNvSpPr>
            <a:spLocks/>
          </p:cNvSpPr>
          <p:nvPr/>
        </p:nvSpPr>
        <p:spPr bwMode="auto">
          <a:xfrm>
            <a:off x="7859903" y="2843807"/>
            <a:ext cx="1902295" cy="990724"/>
          </a:xfrm>
          <a:custGeom>
            <a:avLst/>
            <a:gdLst>
              <a:gd name="T0" fmla="*/ 1103413 w 21600"/>
              <a:gd name="T1" fmla="*/ 1871533 h 21600"/>
              <a:gd name="T2" fmla="*/ 1103413 w 21600"/>
              <a:gd name="T3" fmla="*/ 1871533 h 21600"/>
              <a:gd name="T4" fmla="*/ 1103413 w 21600"/>
              <a:gd name="T5" fmla="*/ 1871533 h 21600"/>
              <a:gd name="T6" fmla="*/ 1103413 w 21600"/>
              <a:gd name="T7" fmla="*/ 187153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085"/>
                  <a:pt x="0" y="18570"/>
                  <a:pt x="0" y="17055"/>
                </a:cubicBezTo>
                <a:cubicBezTo>
                  <a:pt x="0" y="11827"/>
                  <a:pt x="0" y="6598"/>
                  <a:pt x="0" y="1370"/>
                </a:cubicBezTo>
                <a:cubicBezTo>
                  <a:pt x="0" y="1175"/>
                  <a:pt x="0" y="1027"/>
                  <a:pt x="14" y="902"/>
                </a:cubicBezTo>
                <a:cubicBezTo>
                  <a:pt x="28" y="778"/>
                  <a:pt x="57" y="675"/>
                  <a:pt x="113" y="570"/>
                </a:cubicBezTo>
                <a:cubicBezTo>
                  <a:pt x="185" y="455"/>
                  <a:pt x="297" y="351"/>
                  <a:pt x="441" y="267"/>
                </a:cubicBezTo>
                <a:cubicBezTo>
                  <a:pt x="585" y="182"/>
                  <a:pt x="760" y="116"/>
                  <a:pt x="955" y="74"/>
                </a:cubicBezTo>
                <a:cubicBezTo>
                  <a:pt x="1134" y="40"/>
                  <a:pt x="1308" y="23"/>
                  <a:pt x="1521" y="15"/>
                </a:cubicBezTo>
                <a:cubicBezTo>
                  <a:pt x="1734" y="7"/>
                  <a:pt x="1986" y="7"/>
                  <a:pt x="2323" y="7"/>
                </a:cubicBezTo>
                <a:lnTo>
                  <a:pt x="2312" y="7"/>
                </a:lnTo>
                <a:lnTo>
                  <a:pt x="21600" y="0"/>
                </a:lnTo>
              </a:path>
            </a:pathLst>
          </a:custGeom>
          <a:ln w="28575" cap="flat" cmpd="sng" algn="ctr">
            <a:solidFill>
              <a:srgbClr val="97CC7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95" name="Oval 8">
            <a:extLst>
              <a:ext uri="{FF2B5EF4-FFF2-40B4-BE49-F238E27FC236}">
                <a16:creationId xmlns:a16="http://schemas.microsoft.com/office/drawing/2014/main" id="{E36DB0EE-6D08-4526-5768-4AB4BD902D42}"/>
              </a:ext>
            </a:extLst>
          </p:cNvPr>
          <p:cNvSpPr>
            <a:spLocks/>
          </p:cNvSpPr>
          <p:nvPr/>
        </p:nvSpPr>
        <p:spPr bwMode="auto">
          <a:xfrm>
            <a:off x="7710250" y="3690532"/>
            <a:ext cx="288000" cy="288000"/>
          </a:xfrm>
          <a:prstGeom prst="ellipse">
            <a:avLst/>
          </a:prstGeom>
          <a:gradFill>
            <a:gsLst>
              <a:gs pos="0">
                <a:srgbClr val="96BF24"/>
              </a:gs>
              <a:gs pos="50000">
                <a:srgbClr val="97CC72"/>
              </a:gs>
              <a:gs pos="100000">
                <a:schemeClr val="bg1">
                  <a:lumMod val="95000"/>
                </a:schemeClr>
              </a:gs>
            </a:gsLst>
          </a:gradFill>
          <a:ln/>
        </p:spPr>
        <p:style>
          <a:lnRef idx="0">
            <a:schemeClr val="accent5"/>
          </a:lnRef>
          <a:fillRef idx="3">
            <a:schemeClr val="accent5"/>
          </a:fillRef>
          <a:effectRef idx="3">
            <a:schemeClr val="accent5"/>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96" name="Rectangle 29">
            <a:extLst>
              <a:ext uri="{FF2B5EF4-FFF2-40B4-BE49-F238E27FC236}">
                <a16:creationId xmlns:a16="http://schemas.microsoft.com/office/drawing/2014/main" id="{101CE144-AC67-6163-4119-A0C9EF2DE142}"/>
              </a:ext>
            </a:extLst>
          </p:cNvPr>
          <p:cNvSpPr>
            <a:spLocks/>
          </p:cNvSpPr>
          <p:nvPr/>
        </p:nvSpPr>
        <p:spPr bwMode="auto">
          <a:xfrm>
            <a:off x="7998250" y="3043413"/>
            <a:ext cx="1746640" cy="54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r>
              <a:rPr lang="en-US" sz="1600" b="1" dirty="0" err="1">
                <a:solidFill>
                  <a:srgbClr val="F4F8F7"/>
                </a:solidFill>
                <a:latin typeface="Open Sans" panose="020B0606030504020204" pitchFamily="34" charset="0"/>
                <a:ea typeface="Open Sans" panose="020B0606030504020204" pitchFamily="34" charset="0"/>
                <a:cs typeface="Open Sans" panose="020B0606030504020204" pitchFamily="34" charset="0"/>
              </a:rPr>
              <a:t>Standardisation</a:t>
            </a: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 certification</a:t>
            </a:r>
          </a:p>
        </p:txBody>
      </p:sp>
      <p:sp>
        <p:nvSpPr>
          <p:cNvPr id="97" name="AutoShape 12">
            <a:extLst>
              <a:ext uri="{FF2B5EF4-FFF2-40B4-BE49-F238E27FC236}">
                <a16:creationId xmlns:a16="http://schemas.microsoft.com/office/drawing/2014/main" id="{46897E44-2389-B18A-08C6-7ACC591600F5}"/>
              </a:ext>
            </a:extLst>
          </p:cNvPr>
          <p:cNvSpPr>
            <a:spLocks/>
          </p:cNvSpPr>
          <p:nvPr/>
        </p:nvSpPr>
        <p:spPr bwMode="auto">
          <a:xfrm rot="10800000">
            <a:off x="5363426" y="3857769"/>
            <a:ext cx="2032912" cy="1061239"/>
          </a:xfrm>
          <a:custGeom>
            <a:avLst/>
            <a:gdLst>
              <a:gd name="T0" fmla="*/ 1103413 w 21600"/>
              <a:gd name="T1" fmla="*/ 2951032 h 21600"/>
              <a:gd name="T2" fmla="*/ 1103413 w 21600"/>
              <a:gd name="T3" fmla="*/ 2951032 h 21600"/>
              <a:gd name="T4" fmla="*/ 1103413 w 21600"/>
              <a:gd name="T5" fmla="*/ 2951032 h 21600"/>
              <a:gd name="T6" fmla="*/ 1103413 w 21600"/>
              <a:gd name="T7" fmla="*/ 2951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639"/>
                  <a:pt x="0" y="19679"/>
                  <a:pt x="0" y="18718"/>
                </a:cubicBezTo>
                <a:cubicBezTo>
                  <a:pt x="0" y="12768"/>
                  <a:pt x="0" y="6819"/>
                  <a:pt x="0" y="869"/>
                </a:cubicBezTo>
                <a:cubicBezTo>
                  <a:pt x="0" y="745"/>
                  <a:pt x="0" y="652"/>
                  <a:pt x="14" y="572"/>
                </a:cubicBezTo>
                <a:cubicBezTo>
                  <a:pt x="28" y="493"/>
                  <a:pt x="57" y="428"/>
                  <a:pt x="113" y="361"/>
                </a:cubicBezTo>
                <a:cubicBezTo>
                  <a:pt x="185" y="288"/>
                  <a:pt x="297" y="223"/>
                  <a:pt x="441" y="169"/>
                </a:cubicBezTo>
                <a:cubicBezTo>
                  <a:pt x="585" y="115"/>
                  <a:pt x="760" y="73"/>
                  <a:pt x="955" y="47"/>
                </a:cubicBezTo>
                <a:cubicBezTo>
                  <a:pt x="1134" y="25"/>
                  <a:pt x="1308" y="15"/>
                  <a:pt x="1521" y="10"/>
                </a:cubicBezTo>
                <a:cubicBezTo>
                  <a:pt x="1734" y="4"/>
                  <a:pt x="1986" y="4"/>
                  <a:pt x="2323" y="4"/>
                </a:cubicBezTo>
                <a:lnTo>
                  <a:pt x="2312" y="4"/>
                </a:lnTo>
                <a:lnTo>
                  <a:pt x="21600" y="0"/>
                </a:lnTo>
              </a:path>
            </a:pathLst>
          </a:custGeom>
          <a:ln w="28575" cap="flat" cmpd="sng" algn="ctr">
            <a:solidFill>
              <a:srgbClr val="57BD83"/>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98" name="Oval 5">
            <a:extLst>
              <a:ext uri="{FF2B5EF4-FFF2-40B4-BE49-F238E27FC236}">
                <a16:creationId xmlns:a16="http://schemas.microsoft.com/office/drawing/2014/main" id="{BD50EE15-D088-14CF-35F6-6A8B624CCB79}"/>
              </a:ext>
            </a:extLst>
          </p:cNvPr>
          <p:cNvSpPr>
            <a:spLocks/>
          </p:cNvSpPr>
          <p:nvPr/>
        </p:nvSpPr>
        <p:spPr bwMode="auto">
          <a:xfrm rot="10800000" flipV="1">
            <a:off x="7255284" y="3690532"/>
            <a:ext cx="288000" cy="288000"/>
          </a:xfrm>
          <a:prstGeom prst="ellipse">
            <a:avLst/>
          </a:prstGeom>
          <a:gradFill>
            <a:gsLst>
              <a:gs pos="0">
                <a:srgbClr val="57BD83"/>
              </a:gs>
              <a:gs pos="50000">
                <a:srgbClr val="57BD83"/>
              </a:gs>
              <a:gs pos="100000">
                <a:schemeClr val="bg1">
                  <a:lumMod val="95000"/>
                </a:schemeClr>
              </a:gs>
            </a:gsLst>
          </a:gradFill>
          <a:ln/>
        </p:spPr>
        <p:style>
          <a:lnRef idx="0">
            <a:schemeClr val="accent2"/>
          </a:lnRef>
          <a:fillRef idx="3">
            <a:schemeClr val="accent2"/>
          </a:fillRef>
          <a:effectRef idx="3">
            <a:schemeClr val="accent2"/>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99" name="Rectangle 26">
            <a:extLst>
              <a:ext uri="{FF2B5EF4-FFF2-40B4-BE49-F238E27FC236}">
                <a16:creationId xmlns:a16="http://schemas.microsoft.com/office/drawing/2014/main" id="{767E976C-E70A-9327-3015-23B0145A4DBA}"/>
              </a:ext>
            </a:extLst>
          </p:cNvPr>
          <p:cNvSpPr>
            <a:spLocks/>
          </p:cNvSpPr>
          <p:nvPr/>
        </p:nvSpPr>
        <p:spPr bwMode="auto">
          <a:xfrm>
            <a:off x="5294023" y="4165178"/>
            <a:ext cx="1945605" cy="54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Characterization </a:t>
            </a:r>
          </a:p>
          <a:p>
            <a:pPr algn="r"/>
            <a:r>
              <a:rPr lang="el-GR"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&amp;</a:t>
            </a:r>
            <a:r>
              <a:rPr lang="en-US" sz="1600" b="1" dirty="0">
                <a:solidFill>
                  <a:srgbClr val="F4F8F7"/>
                </a:solidFill>
                <a:latin typeface="Open Sans" panose="020B0606030504020204" pitchFamily="34" charset="0"/>
                <a:ea typeface="Open Sans" panose="020B0606030504020204" pitchFamily="34" charset="0"/>
                <a:cs typeface="Open Sans" panose="020B0606030504020204" pitchFamily="34" charset="0"/>
              </a:rPr>
              <a:t> ecotoxicity tests</a:t>
            </a:r>
          </a:p>
        </p:txBody>
      </p:sp>
      <p:sp>
        <p:nvSpPr>
          <p:cNvPr id="100" name="AutoShape 13">
            <a:extLst>
              <a:ext uri="{FF2B5EF4-FFF2-40B4-BE49-F238E27FC236}">
                <a16:creationId xmlns:a16="http://schemas.microsoft.com/office/drawing/2014/main" id="{2BECBE5E-A2B2-2A4E-55F6-7A1101928589}"/>
              </a:ext>
            </a:extLst>
          </p:cNvPr>
          <p:cNvSpPr>
            <a:spLocks/>
          </p:cNvSpPr>
          <p:nvPr/>
        </p:nvSpPr>
        <p:spPr bwMode="auto">
          <a:xfrm>
            <a:off x="3077941" y="2835568"/>
            <a:ext cx="2311662" cy="998964"/>
          </a:xfrm>
          <a:custGeom>
            <a:avLst/>
            <a:gdLst>
              <a:gd name="T0" fmla="*/ 1103413 w 21600"/>
              <a:gd name="T1" fmla="*/ 1808033 h 21600"/>
              <a:gd name="T2" fmla="*/ 1103413 w 21600"/>
              <a:gd name="T3" fmla="*/ 1808033 h 21600"/>
              <a:gd name="T4" fmla="*/ 1103413 w 21600"/>
              <a:gd name="T5" fmla="*/ 1808033 h 21600"/>
              <a:gd name="T6" fmla="*/ 1103413 w 21600"/>
              <a:gd name="T7" fmla="*/ 180803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032"/>
                  <a:pt x="0" y="18464"/>
                  <a:pt x="0" y="16896"/>
                </a:cubicBezTo>
                <a:cubicBezTo>
                  <a:pt x="0" y="11737"/>
                  <a:pt x="0" y="6577"/>
                  <a:pt x="0" y="1418"/>
                </a:cubicBezTo>
                <a:cubicBezTo>
                  <a:pt x="0" y="1216"/>
                  <a:pt x="0" y="1063"/>
                  <a:pt x="14" y="934"/>
                </a:cubicBezTo>
                <a:cubicBezTo>
                  <a:pt x="28" y="805"/>
                  <a:pt x="57" y="699"/>
                  <a:pt x="113" y="590"/>
                </a:cubicBezTo>
                <a:cubicBezTo>
                  <a:pt x="185" y="471"/>
                  <a:pt x="297" y="364"/>
                  <a:pt x="441" y="276"/>
                </a:cubicBezTo>
                <a:cubicBezTo>
                  <a:pt x="585" y="188"/>
                  <a:pt x="760" y="120"/>
                  <a:pt x="955" y="76"/>
                </a:cubicBezTo>
                <a:cubicBezTo>
                  <a:pt x="1134" y="42"/>
                  <a:pt x="1308" y="24"/>
                  <a:pt x="1521" y="16"/>
                </a:cubicBezTo>
                <a:cubicBezTo>
                  <a:pt x="1734" y="7"/>
                  <a:pt x="1986" y="7"/>
                  <a:pt x="2323" y="7"/>
                </a:cubicBezTo>
                <a:lnTo>
                  <a:pt x="2312" y="7"/>
                </a:lnTo>
                <a:lnTo>
                  <a:pt x="21600" y="0"/>
                </a:lnTo>
              </a:path>
            </a:pathLst>
          </a:custGeom>
          <a:ln w="28575" cap="flat" cmpd="sng" algn="ctr">
            <a:solidFill>
              <a:schemeClr val="bg2">
                <a:lumMod val="90000"/>
              </a:schemeClr>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101" name="Oval 4">
            <a:extLst>
              <a:ext uri="{FF2B5EF4-FFF2-40B4-BE49-F238E27FC236}">
                <a16:creationId xmlns:a16="http://schemas.microsoft.com/office/drawing/2014/main" id="{C2F5B48B-6759-F816-8E47-84782D5E86B5}"/>
              </a:ext>
            </a:extLst>
          </p:cNvPr>
          <p:cNvSpPr>
            <a:spLocks/>
          </p:cNvSpPr>
          <p:nvPr/>
        </p:nvSpPr>
        <p:spPr bwMode="auto">
          <a:xfrm>
            <a:off x="2929331" y="3690532"/>
            <a:ext cx="288000" cy="288000"/>
          </a:xfrm>
          <a:prstGeom prst="ellipse">
            <a:avLst/>
          </a:prstGeom>
          <a:gradFill>
            <a:gsLst>
              <a:gs pos="0">
                <a:schemeClr val="bg2">
                  <a:lumMod val="90000"/>
                </a:schemeClr>
              </a:gs>
              <a:gs pos="50000">
                <a:srgbClr val="327B97"/>
              </a:gs>
              <a:gs pos="100000">
                <a:schemeClr val="bg1">
                  <a:lumMod val="95000"/>
                </a:schemeClr>
              </a:gs>
            </a:gsLst>
          </a:gradFill>
          <a:ln/>
        </p:spPr>
        <p:style>
          <a:lnRef idx="0">
            <a:schemeClr val="accent1"/>
          </a:lnRef>
          <a:fillRef idx="3">
            <a:schemeClr val="accent1"/>
          </a:fillRef>
          <a:effectRef idx="3">
            <a:schemeClr val="accent1"/>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102" name="Rectangle 25">
            <a:extLst>
              <a:ext uri="{FF2B5EF4-FFF2-40B4-BE49-F238E27FC236}">
                <a16:creationId xmlns:a16="http://schemas.microsoft.com/office/drawing/2014/main" id="{601518F8-D410-020D-097F-21B74CAD322A}"/>
              </a:ext>
            </a:extLst>
          </p:cNvPr>
          <p:cNvSpPr>
            <a:spLocks/>
          </p:cNvSpPr>
          <p:nvPr/>
        </p:nvSpPr>
        <p:spPr bwMode="auto">
          <a:xfrm>
            <a:off x="3210854" y="2920302"/>
            <a:ext cx="1775376" cy="789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Coating components </a:t>
            </a:r>
          </a:p>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formulation</a:t>
            </a:r>
          </a:p>
        </p:txBody>
      </p:sp>
      <p:sp>
        <p:nvSpPr>
          <p:cNvPr id="103" name="AutoShape 12">
            <a:extLst>
              <a:ext uri="{FF2B5EF4-FFF2-40B4-BE49-F238E27FC236}">
                <a16:creationId xmlns:a16="http://schemas.microsoft.com/office/drawing/2014/main" id="{AB08C673-3110-C562-0207-B2749C1B0ECE}"/>
              </a:ext>
            </a:extLst>
          </p:cNvPr>
          <p:cNvSpPr>
            <a:spLocks/>
          </p:cNvSpPr>
          <p:nvPr/>
        </p:nvSpPr>
        <p:spPr bwMode="auto">
          <a:xfrm>
            <a:off x="5647499" y="2843808"/>
            <a:ext cx="1745999" cy="990724"/>
          </a:xfrm>
          <a:custGeom>
            <a:avLst/>
            <a:gdLst>
              <a:gd name="T0" fmla="*/ 1103413 w 21600"/>
              <a:gd name="T1" fmla="*/ 2951032 h 21600"/>
              <a:gd name="T2" fmla="*/ 1103413 w 21600"/>
              <a:gd name="T3" fmla="*/ 2951032 h 21600"/>
              <a:gd name="T4" fmla="*/ 1103413 w 21600"/>
              <a:gd name="T5" fmla="*/ 2951032 h 21600"/>
              <a:gd name="T6" fmla="*/ 1103413 w 21600"/>
              <a:gd name="T7" fmla="*/ 29510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0" y="20639"/>
                  <a:pt x="0" y="19679"/>
                  <a:pt x="0" y="18718"/>
                </a:cubicBezTo>
                <a:cubicBezTo>
                  <a:pt x="0" y="12768"/>
                  <a:pt x="0" y="6819"/>
                  <a:pt x="0" y="869"/>
                </a:cubicBezTo>
                <a:cubicBezTo>
                  <a:pt x="0" y="745"/>
                  <a:pt x="0" y="652"/>
                  <a:pt x="14" y="572"/>
                </a:cubicBezTo>
                <a:cubicBezTo>
                  <a:pt x="28" y="493"/>
                  <a:pt x="57" y="428"/>
                  <a:pt x="113" y="361"/>
                </a:cubicBezTo>
                <a:cubicBezTo>
                  <a:pt x="185" y="288"/>
                  <a:pt x="297" y="223"/>
                  <a:pt x="441" y="169"/>
                </a:cubicBezTo>
                <a:cubicBezTo>
                  <a:pt x="585" y="115"/>
                  <a:pt x="760" y="73"/>
                  <a:pt x="955" y="47"/>
                </a:cubicBezTo>
                <a:cubicBezTo>
                  <a:pt x="1134" y="25"/>
                  <a:pt x="1308" y="15"/>
                  <a:pt x="1521" y="10"/>
                </a:cubicBezTo>
                <a:cubicBezTo>
                  <a:pt x="1734" y="4"/>
                  <a:pt x="1986" y="4"/>
                  <a:pt x="2323" y="4"/>
                </a:cubicBezTo>
                <a:lnTo>
                  <a:pt x="2312" y="4"/>
                </a:lnTo>
                <a:lnTo>
                  <a:pt x="21600" y="0"/>
                </a:lnTo>
              </a:path>
            </a:pathLst>
          </a:custGeom>
          <a:ln w="28575" cap="flat" cmpd="sng" algn="ctr">
            <a:solidFill>
              <a:srgbClr val="57BD83"/>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0">
            <a:scrgbClr r="0" g="0" b="0"/>
          </a:lnRef>
          <a:fillRef idx="0">
            <a:scrgbClr r="0" g="0" b="0"/>
          </a:fillRef>
          <a:effectRef idx="0">
            <a:scrgbClr r="0" g="0" b="0"/>
          </a:effectRef>
          <a:fontRef idx="minor">
            <a:schemeClr val="tx1"/>
          </a:fontRef>
        </p:style>
        <p:txBody>
          <a:bodyPr lIns="25400" tIns="25400" rIns="25400" bIns="25400" anchor="ctr"/>
          <a:lstStyle/>
          <a:p>
            <a:endParaRPr lang="ar-IQ" sz="900"/>
          </a:p>
        </p:txBody>
      </p:sp>
      <p:sp>
        <p:nvSpPr>
          <p:cNvPr id="104" name="Oval 5">
            <a:extLst>
              <a:ext uri="{FF2B5EF4-FFF2-40B4-BE49-F238E27FC236}">
                <a16:creationId xmlns:a16="http://schemas.microsoft.com/office/drawing/2014/main" id="{42D6CC76-20D8-072B-084D-53A979D00BAF}"/>
              </a:ext>
            </a:extLst>
          </p:cNvPr>
          <p:cNvSpPr>
            <a:spLocks/>
          </p:cNvSpPr>
          <p:nvPr/>
        </p:nvSpPr>
        <p:spPr bwMode="auto">
          <a:xfrm>
            <a:off x="5497601" y="3690532"/>
            <a:ext cx="288000" cy="288000"/>
          </a:xfrm>
          <a:prstGeom prst="ellipse">
            <a:avLst/>
          </a:prstGeom>
          <a:gradFill>
            <a:gsLst>
              <a:gs pos="0">
                <a:srgbClr val="57BD83"/>
              </a:gs>
              <a:gs pos="50000">
                <a:srgbClr val="57BD83"/>
              </a:gs>
              <a:gs pos="100000">
                <a:schemeClr val="bg1">
                  <a:lumMod val="95000"/>
                </a:schemeClr>
              </a:gs>
            </a:gsLst>
          </a:gradFill>
          <a:ln/>
        </p:spPr>
        <p:style>
          <a:lnRef idx="0">
            <a:schemeClr val="accent2"/>
          </a:lnRef>
          <a:fillRef idx="3">
            <a:schemeClr val="accent2"/>
          </a:fillRef>
          <a:effectRef idx="3">
            <a:schemeClr val="accent2"/>
          </a:effectRef>
          <a:fontRef idx="minor">
            <a:schemeClr val="lt1"/>
          </a:fontRef>
        </p:style>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105" name="Rectangle 26">
            <a:extLst>
              <a:ext uri="{FF2B5EF4-FFF2-40B4-BE49-F238E27FC236}">
                <a16:creationId xmlns:a16="http://schemas.microsoft.com/office/drawing/2014/main" id="{09562921-C407-E428-DDB7-A8A1D37EA472}"/>
              </a:ext>
            </a:extLst>
          </p:cNvPr>
          <p:cNvSpPr>
            <a:spLocks/>
          </p:cNvSpPr>
          <p:nvPr/>
        </p:nvSpPr>
        <p:spPr bwMode="auto">
          <a:xfrm>
            <a:off x="5779285" y="3043413"/>
            <a:ext cx="1413318" cy="543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Scaling up/ validation</a:t>
            </a:r>
          </a:p>
        </p:txBody>
      </p:sp>
      <p:pic>
        <p:nvPicPr>
          <p:cNvPr id="6" name="Picture 5">
            <a:extLst>
              <a:ext uri="{FF2B5EF4-FFF2-40B4-BE49-F238E27FC236}">
                <a16:creationId xmlns:a16="http://schemas.microsoft.com/office/drawing/2014/main" id="{8D73CB62-E21C-0C3B-B255-3D5CCC8DB98C}"/>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8037173" y="5892447"/>
            <a:ext cx="1242672" cy="316195"/>
          </a:xfrm>
          <a:prstGeom prst="rect">
            <a:avLst/>
          </a:prstGeom>
        </p:spPr>
      </p:pic>
      <p:pic>
        <p:nvPicPr>
          <p:cNvPr id="7" name="Picture 6">
            <a:extLst>
              <a:ext uri="{FF2B5EF4-FFF2-40B4-BE49-F238E27FC236}">
                <a16:creationId xmlns:a16="http://schemas.microsoft.com/office/drawing/2014/main" id="{9DA441B0-2E05-FC01-54B0-14A097D2CC62}"/>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6434692" y="2185717"/>
            <a:ext cx="868942" cy="290182"/>
          </a:xfrm>
          <a:prstGeom prst="rect">
            <a:avLst/>
          </a:prstGeom>
        </p:spPr>
      </p:pic>
      <p:pic>
        <p:nvPicPr>
          <p:cNvPr id="8" name="Picture 7">
            <a:extLst>
              <a:ext uri="{FF2B5EF4-FFF2-40B4-BE49-F238E27FC236}">
                <a16:creationId xmlns:a16="http://schemas.microsoft.com/office/drawing/2014/main" id="{95787642-6CD5-E694-1E42-614BCE06B51B}"/>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8220608" y="5161647"/>
            <a:ext cx="868942" cy="290182"/>
          </a:xfrm>
          <a:prstGeom prst="rect">
            <a:avLst/>
          </a:prstGeom>
        </p:spPr>
      </p:pic>
      <p:pic>
        <p:nvPicPr>
          <p:cNvPr id="9" name="Picture 8">
            <a:extLst>
              <a:ext uri="{FF2B5EF4-FFF2-40B4-BE49-F238E27FC236}">
                <a16:creationId xmlns:a16="http://schemas.microsoft.com/office/drawing/2014/main" id="{7A8975D5-8CB0-CD65-463A-7F8A2E32EBB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136772" y="2085918"/>
            <a:ext cx="1440000" cy="366405"/>
          </a:xfrm>
          <a:prstGeom prst="rect">
            <a:avLst/>
          </a:prstGeom>
        </p:spPr>
      </p:pic>
    </p:spTree>
    <p:extLst>
      <p:ext uri="{BB962C8B-B14F-4D97-AF65-F5344CB8AC3E}">
        <p14:creationId xmlns:p14="http://schemas.microsoft.com/office/powerpoint/2010/main" val="178118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96FD9-F00B-9548-78DE-0F9A5390D032}"/>
              </a:ext>
            </a:extLst>
          </p:cNvPr>
          <p:cNvSpPr/>
          <p:nvPr/>
        </p:nvSpPr>
        <p:spPr>
          <a:xfrm>
            <a:off x="11691756" y="6419568"/>
            <a:ext cx="307126" cy="246221"/>
          </a:xfrm>
          <a:prstGeom prst="rect">
            <a:avLst/>
          </a:prstGeom>
        </p:spPr>
        <p:txBody>
          <a:bodyPr wrap="square">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2</a:t>
            </a:fld>
            <a:endParaRPr lang="en-ID" sz="1000" dirty="0">
              <a:solidFill>
                <a:schemeClr val="bg1"/>
              </a:solidFill>
              <a:latin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8C8924D1-B6FB-95AA-10F3-B77287F38D52}"/>
              </a:ext>
            </a:extLst>
          </p:cNvPr>
          <p:cNvSpPr txBox="1"/>
          <p:nvPr/>
        </p:nvSpPr>
        <p:spPr>
          <a:xfrm>
            <a:off x="188370" y="958731"/>
            <a:ext cx="6723874" cy="646331"/>
          </a:xfrm>
          <a:prstGeom prst="rect">
            <a:avLst/>
          </a:prstGeom>
          <a:noFill/>
        </p:spPr>
        <p:txBody>
          <a:bodyPr wrap="square" rtlCol="0">
            <a:spAutoFit/>
          </a:bodyPr>
          <a:lstStyle/>
          <a:p>
            <a:pPr algn="ctr"/>
            <a:r>
              <a:rPr lang="en-US" sz="3600" b="1" dirty="0">
                <a:solidFill>
                  <a:srgbClr val="57BD83"/>
                </a:solidFill>
                <a:latin typeface="Open Sans" panose="020B0606030504020204" pitchFamily="34" charset="0"/>
                <a:ea typeface="Open Sans" panose="020B0606030504020204" pitchFamily="34" charset="0"/>
                <a:cs typeface="Open Sans" panose="020B0606030504020204" pitchFamily="34" charset="0"/>
              </a:rPr>
              <a:t>Introduction</a:t>
            </a:r>
            <a:endParaRPr lang="en-US" sz="2800" b="1" dirty="0">
              <a:solidFill>
                <a:srgbClr val="57BD8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DDBF724E-2CB7-70B2-FE47-28E7D73285E2}"/>
              </a:ext>
            </a:extLst>
          </p:cNvPr>
          <p:cNvSpPr txBox="1"/>
          <p:nvPr/>
        </p:nvSpPr>
        <p:spPr>
          <a:xfrm>
            <a:off x="347578" y="2130230"/>
            <a:ext cx="6564666" cy="879023"/>
          </a:xfrm>
          <a:prstGeom prst="rect">
            <a:avLst/>
          </a:prstGeom>
          <a:noFill/>
        </p:spPr>
        <p:txBody>
          <a:bodyPr wrap="square" rtlCol="0">
            <a:spAutoFit/>
          </a:bodyPr>
          <a:lstStyle/>
          <a:p>
            <a:pPr algn="just">
              <a:lnSpc>
                <a:spcPct val="150000"/>
              </a:lnSpc>
            </a:pPr>
            <a:r>
              <a:rPr lang="en-US" dirty="0">
                <a:latin typeface="Open Sans" panose="020B0606030504020204" pitchFamily="34" charset="0"/>
              </a:rPr>
              <a:t>PFAS (per and polyfluorinated alkyl substances) provide excellent </a:t>
            </a:r>
            <a:r>
              <a:rPr lang="en-US" dirty="0">
                <a:solidFill>
                  <a:srgbClr val="57BD83"/>
                </a:solidFill>
                <a:latin typeface="Open Sans" panose="020B0606030504020204" pitchFamily="34" charset="0"/>
              </a:rPr>
              <a:t>water</a:t>
            </a:r>
            <a:r>
              <a:rPr lang="en-US" dirty="0">
                <a:latin typeface="Open Sans" panose="020B0606030504020204" pitchFamily="34" charset="0"/>
              </a:rPr>
              <a:t> and </a:t>
            </a:r>
            <a:r>
              <a:rPr lang="en-US" dirty="0">
                <a:solidFill>
                  <a:srgbClr val="57BD83"/>
                </a:solidFill>
                <a:latin typeface="Open Sans" panose="020B0606030504020204" pitchFamily="34" charset="0"/>
              </a:rPr>
              <a:t>oil repellency </a:t>
            </a:r>
            <a:r>
              <a:rPr lang="en-US" dirty="0">
                <a:latin typeface="Open Sans" panose="020B0606030504020204" pitchFamily="34" charset="0"/>
              </a:rPr>
              <a:t>properties.</a:t>
            </a:r>
            <a:endParaRPr lang="en-GR" dirty="0">
              <a:latin typeface="Open Sans" panose="020B0606030504020204" pitchFamily="34" charset="0"/>
            </a:endParaRPr>
          </a:p>
        </p:txBody>
      </p:sp>
      <p:sp>
        <p:nvSpPr>
          <p:cNvPr id="5" name="TextBox 4">
            <a:extLst>
              <a:ext uri="{FF2B5EF4-FFF2-40B4-BE49-F238E27FC236}">
                <a16:creationId xmlns:a16="http://schemas.microsoft.com/office/drawing/2014/main" id="{7C257E7D-A5D0-C03D-A4CC-50A6A8AAE8AC}"/>
              </a:ext>
            </a:extLst>
          </p:cNvPr>
          <p:cNvSpPr txBox="1"/>
          <p:nvPr/>
        </p:nvSpPr>
        <p:spPr>
          <a:xfrm>
            <a:off x="347578" y="3009935"/>
            <a:ext cx="3534136" cy="504818"/>
          </a:xfrm>
          <a:prstGeom prst="rect">
            <a:avLst/>
          </a:prstGeom>
          <a:noFill/>
        </p:spPr>
        <p:txBody>
          <a:bodyPr wrap="square" rtlCol="0">
            <a:spAutoFit/>
          </a:bodyPr>
          <a:lstStyle/>
          <a:p>
            <a:pPr algn="just">
              <a:lnSpc>
                <a:spcPct val="150000"/>
              </a:lnSpc>
            </a:pPr>
            <a:r>
              <a:rPr lang="en-US" sz="2000" b="1" dirty="0">
                <a:latin typeface="Open Sans" panose="020B0606030504020204" pitchFamily="34" charset="0"/>
              </a:rPr>
              <a:t>Why is it a problem?</a:t>
            </a:r>
            <a:endParaRPr lang="en-GR" sz="2000" b="1" dirty="0">
              <a:latin typeface="Open Sans" panose="020B0606030504020204" pitchFamily="34" charset="0"/>
            </a:endParaRPr>
          </a:p>
        </p:txBody>
      </p:sp>
      <p:sp>
        <p:nvSpPr>
          <p:cNvPr id="6" name="TextBox 5">
            <a:extLst>
              <a:ext uri="{FF2B5EF4-FFF2-40B4-BE49-F238E27FC236}">
                <a16:creationId xmlns:a16="http://schemas.microsoft.com/office/drawing/2014/main" id="{8679FF8D-6D21-408C-7504-FF89FB62380D}"/>
              </a:ext>
            </a:extLst>
          </p:cNvPr>
          <p:cNvSpPr txBox="1"/>
          <p:nvPr/>
        </p:nvSpPr>
        <p:spPr>
          <a:xfrm>
            <a:off x="347578" y="1660799"/>
            <a:ext cx="2770867" cy="504818"/>
          </a:xfrm>
          <a:prstGeom prst="rect">
            <a:avLst/>
          </a:prstGeom>
          <a:noFill/>
        </p:spPr>
        <p:txBody>
          <a:bodyPr wrap="square" rtlCol="0">
            <a:spAutoFit/>
          </a:bodyPr>
          <a:lstStyle/>
          <a:p>
            <a:pPr algn="just">
              <a:lnSpc>
                <a:spcPct val="150000"/>
              </a:lnSpc>
            </a:pPr>
            <a:r>
              <a:rPr lang="en-US" sz="2000" b="1" dirty="0">
                <a:latin typeface="Open Sans" panose="020B0606030504020204" pitchFamily="34" charset="0"/>
              </a:rPr>
              <a:t>PFAS, What? </a:t>
            </a:r>
            <a:endParaRPr lang="en-GR" sz="2000" b="1" dirty="0">
              <a:latin typeface="Open Sans" panose="020B0606030504020204" pitchFamily="34" charset="0"/>
            </a:endParaRPr>
          </a:p>
        </p:txBody>
      </p:sp>
      <p:sp>
        <p:nvSpPr>
          <p:cNvPr id="7" name="TextBox 6">
            <a:extLst>
              <a:ext uri="{FF2B5EF4-FFF2-40B4-BE49-F238E27FC236}">
                <a16:creationId xmlns:a16="http://schemas.microsoft.com/office/drawing/2014/main" id="{9BE58691-BB00-6DD8-2664-4DD2C7626F7D}"/>
              </a:ext>
            </a:extLst>
          </p:cNvPr>
          <p:cNvSpPr txBox="1"/>
          <p:nvPr/>
        </p:nvSpPr>
        <p:spPr>
          <a:xfrm>
            <a:off x="347578" y="3518270"/>
            <a:ext cx="6564666" cy="1294585"/>
          </a:xfrm>
          <a:prstGeom prst="rect">
            <a:avLst/>
          </a:prstGeom>
          <a:noFill/>
        </p:spPr>
        <p:txBody>
          <a:bodyPr wrap="square" rtlCol="0">
            <a:spAutoFit/>
          </a:bodyPr>
          <a:lstStyle/>
          <a:p>
            <a:pPr algn="just">
              <a:lnSpc>
                <a:spcPct val="150000"/>
              </a:lnSpc>
            </a:pPr>
            <a:r>
              <a:rPr lang="en-US" dirty="0">
                <a:latin typeface="Open Sans" panose="020B0606030504020204" pitchFamily="34" charset="0"/>
              </a:rPr>
              <a:t>PFAS are known as ‘</a:t>
            </a:r>
            <a:r>
              <a:rPr lang="en-US" dirty="0">
                <a:solidFill>
                  <a:srgbClr val="57BD83"/>
                </a:solidFill>
                <a:latin typeface="Open Sans" panose="020B0606030504020204" pitchFamily="34" charset="0"/>
              </a:rPr>
              <a:t>forever chemicals</a:t>
            </a:r>
            <a:r>
              <a:rPr lang="en-US" dirty="0">
                <a:latin typeface="Open Sans" panose="020B0606030504020204" pitchFamily="34" charset="0"/>
              </a:rPr>
              <a:t>’ due to their resistance, widespread, and linked to</a:t>
            </a:r>
            <a:r>
              <a:rPr lang="en-US" dirty="0">
                <a:solidFill>
                  <a:srgbClr val="57BD83"/>
                </a:solidFill>
                <a:latin typeface="Open Sans" panose="020B0606030504020204" pitchFamily="34" charset="0"/>
              </a:rPr>
              <a:t> environmental</a:t>
            </a:r>
            <a:r>
              <a:rPr lang="en-US" dirty="0">
                <a:latin typeface="Open Sans" panose="020B0606030504020204" pitchFamily="34" charset="0"/>
              </a:rPr>
              <a:t> and </a:t>
            </a:r>
            <a:r>
              <a:rPr lang="en-US" dirty="0">
                <a:solidFill>
                  <a:srgbClr val="57BD83"/>
                </a:solidFill>
                <a:latin typeface="Open Sans" panose="020B0606030504020204" pitchFamily="34" charset="0"/>
              </a:rPr>
              <a:t>health problems</a:t>
            </a:r>
            <a:r>
              <a:rPr lang="en-US" dirty="0">
                <a:latin typeface="Open Sans" panose="020B0606030504020204" pitchFamily="34" charset="0"/>
              </a:rPr>
              <a:t> like cancer and decreased fertility. </a:t>
            </a:r>
            <a:endParaRPr lang="en-GR" dirty="0">
              <a:latin typeface="Open Sans" panose="020B0606030504020204" pitchFamily="34" charset="0"/>
            </a:endParaRPr>
          </a:p>
        </p:txBody>
      </p:sp>
      <p:sp>
        <p:nvSpPr>
          <p:cNvPr id="8" name="TextBox 7">
            <a:extLst>
              <a:ext uri="{FF2B5EF4-FFF2-40B4-BE49-F238E27FC236}">
                <a16:creationId xmlns:a16="http://schemas.microsoft.com/office/drawing/2014/main" id="{CC01E770-D04D-2B30-A94B-C5726750AFB0}"/>
              </a:ext>
            </a:extLst>
          </p:cNvPr>
          <p:cNvSpPr txBox="1"/>
          <p:nvPr/>
        </p:nvSpPr>
        <p:spPr>
          <a:xfrm>
            <a:off x="347578" y="4783223"/>
            <a:ext cx="1334947" cy="504818"/>
          </a:xfrm>
          <a:prstGeom prst="rect">
            <a:avLst/>
          </a:prstGeom>
          <a:noFill/>
        </p:spPr>
        <p:txBody>
          <a:bodyPr wrap="square" rtlCol="0">
            <a:spAutoFit/>
          </a:bodyPr>
          <a:lstStyle/>
          <a:p>
            <a:pPr algn="just">
              <a:lnSpc>
                <a:spcPct val="150000"/>
              </a:lnSpc>
            </a:pPr>
            <a:r>
              <a:rPr lang="en-US" sz="2000" b="1" dirty="0">
                <a:latin typeface="Open Sans" panose="020B0606030504020204" pitchFamily="34" charset="0"/>
              </a:rPr>
              <a:t>How?</a:t>
            </a:r>
            <a:endParaRPr lang="en-GR" sz="2000" b="1" dirty="0">
              <a:latin typeface="Open Sans" panose="020B0606030504020204" pitchFamily="34" charset="0"/>
            </a:endParaRPr>
          </a:p>
        </p:txBody>
      </p:sp>
      <p:sp>
        <p:nvSpPr>
          <p:cNvPr id="9" name="TextBox 8">
            <a:extLst>
              <a:ext uri="{FF2B5EF4-FFF2-40B4-BE49-F238E27FC236}">
                <a16:creationId xmlns:a16="http://schemas.microsoft.com/office/drawing/2014/main" id="{21BC2879-8A8C-1B55-AD84-E083C761786A}"/>
              </a:ext>
            </a:extLst>
          </p:cNvPr>
          <p:cNvSpPr txBox="1"/>
          <p:nvPr/>
        </p:nvSpPr>
        <p:spPr>
          <a:xfrm>
            <a:off x="351144" y="5211607"/>
            <a:ext cx="6561100" cy="879087"/>
          </a:xfrm>
          <a:prstGeom prst="rect">
            <a:avLst/>
          </a:prstGeom>
          <a:noFill/>
        </p:spPr>
        <p:txBody>
          <a:bodyPr wrap="square" rtlCol="0">
            <a:spAutoFit/>
          </a:bodyPr>
          <a:lstStyle/>
          <a:p>
            <a:pPr algn="just">
              <a:lnSpc>
                <a:spcPct val="150000"/>
              </a:lnSpc>
            </a:pPr>
            <a:r>
              <a:rPr lang="en-US" dirty="0">
                <a:latin typeface="Open Sans" panose="020B0606030504020204" pitchFamily="34" charset="0"/>
              </a:rPr>
              <a:t>Exposure could happen through </a:t>
            </a:r>
            <a:r>
              <a:rPr lang="en-US" dirty="0">
                <a:solidFill>
                  <a:srgbClr val="57BD83"/>
                </a:solidFill>
                <a:latin typeface="Open Sans" panose="020B0606030504020204" pitchFamily="34" charset="0"/>
              </a:rPr>
              <a:t>eating</a:t>
            </a:r>
            <a:r>
              <a:rPr lang="en-US" dirty="0">
                <a:latin typeface="Open Sans" panose="020B0606030504020204" pitchFamily="34" charset="0"/>
              </a:rPr>
              <a:t>, </a:t>
            </a:r>
            <a:r>
              <a:rPr lang="en-US" dirty="0">
                <a:solidFill>
                  <a:srgbClr val="57BD83"/>
                </a:solidFill>
                <a:latin typeface="Open Sans" panose="020B0606030504020204" pitchFamily="34" charset="0"/>
              </a:rPr>
              <a:t>drinking</a:t>
            </a:r>
            <a:r>
              <a:rPr lang="en-US" dirty="0">
                <a:latin typeface="Open Sans" panose="020B0606030504020204" pitchFamily="34" charset="0"/>
              </a:rPr>
              <a:t>, or </a:t>
            </a:r>
            <a:r>
              <a:rPr lang="en-US" dirty="0">
                <a:solidFill>
                  <a:srgbClr val="57BD83"/>
                </a:solidFill>
                <a:latin typeface="Open Sans" panose="020B0606030504020204" pitchFamily="34" charset="0"/>
              </a:rPr>
              <a:t>using</a:t>
            </a:r>
            <a:r>
              <a:rPr lang="en-US" dirty="0">
                <a:latin typeface="Open Sans" panose="020B0606030504020204" pitchFamily="34" charset="0"/>
              </a:rPr>
              <a:t> consumer products containing PFAS.</a:t>
            </a:r>
            <a:endParaRPr lang="en-GR" dirty="0">
              <a:latin typeface="Open Sans" panose="020B0606030504020204" pitchFamily="34" charset="0"/>
            </a:endParaRPr>
          </a:p>
        </p:txBody>
      </p:sp>
      <p:cxnSp>
        <p:nvCxnSpPr>
          <p:cNvPr id="11" name="Straight Connector 10">
            <a:extLst>
              <a:ext uri="{FF2B5EF4-FFF2-40B4-BE49-F238E27FC236}">
                <a16:creationId xmlns:a16="http://schemas.microsoft.com/office/drawing/2014/main" id="{8E1F0DCE-8C6C-2AE8-FCA3-9B91CE662638}"/>
              </a:ext>
            </a:extLst>
          </p:cNvPr>
          <p:cNvCxnSpPr/>
          <p:nvPr/>
        </p:nvCxnSpPr>
        <p:spPr>
          <a:xfrm>
            <a:off x="-17576" y="803190"/>
            <a:ext cx="12209576" cy="0"/>
          </a:xfrm>
          <a:prstGeom prst="line">
            <a:avLst/>
          </a:prstGeom>
          <a:ln w="22225">
            <a:solidFill>
              <a:srgbClr val="57BD83">
                <a:alpha val="89000"/>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0719D31-FC5A-5949-8C79-EF07B95E1F38}"/>
              </a:ext>
            </a:extLst>
          </p:cNvPr>
          <p:cNvGrpSpPr/>
          <p:nvPr/>
        </p:nvGrpSpPr>
        <p:grpSpPr>
          <a:xfrm>
            <a:off x="7627323" y="1088393"/>
            <a:ext cx="3797754" cy="1438236"/>
            <a:chOff x="7740355" y="412014"/>
            <a:chExt cx="3188249" cy="1438236"/>
          </a:xfrm>
        </p:grpSpPr>
        <p:sp>
          <p:nvSpPr>
            <p:cNvPr id="14" name="Round Diagonal Corner of Rectangle 3">
              <a:extLst>
                <a:ext uri="{FF2B5EF4-FFF2-40B4-BE49-F238E27FC236}">
                  <a16:creationId xmlns:a16="http://schemas.microsoft.com/office/drawing/2014/main" id="{70289B6A-B68C-64F4-2A4B-83FE4B02F0B7}"/>
                </a:ext>
              </a:extLst>
            </p:cNvPr>
            <p:cNvSpPr/>
            <p:nvPr/>
          </p:nvSpPr>
          <p:spPr>
            <a:xfrm>
              <a:off x="7740355" y="412014"/>
              <a:ext cx="3188249" cy="1438236"/>
            </a:xfrm>
            <a:prstGeom prst="round2DiagRect">
              <a:avLst>
                <a:gd name="adj1" fmla="val 0"/>
                <a:gd name="adj2" fmla="val 21063"/>
              </a:avLst>
            </a:prstGeom>
            <a:solidFill>
              <a:srgbClr val="97CC72"/>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15" name="TextBox 14">
              <a:extLst>
                <a:ext uri="{FF2B5EF4-FFF2-40B4-BE49-F238E27FC236}">
                  <a16:creationId xmlns:a16="http://schemas.microsoft.com/office/drawing/2014/main" id="{45599095-0FB5-C1A8-C885-BB153DC340F8}"/>
                </a:ext>
              </a:extLst>
            </p:cNvPr>
            <p:cNvSpPr txBox="1"/>
            <p:nvPr/>
          </p:nvSpPr>
          <p:spPr>
            <a:xfrm>
              <a:off x="7910105" y="530967"/>
              <a:ext cx="2848749" cy="1200329"/>
            </a:xfrm>
            <a:prstGeom prst="rect">
              <a:avLst/>
            </a:prstGeom>
            <a:noFill/>
          </p:spPr>
          <p:txBody>
            <a:bodyPr wrap="square" rtlCol="0">
              <a:spAutoFit/>
            </a:bodyPr>
            <a:lstStyle/>
            <a:p>
              <a:pPr algn="ctr"/>
              <a:r>
                <a:rPr lang="en-US" sz="2400" b="1" dirty="0">
                  <a:solidFill>
                    <a:schemeClr val="bg1"/>
                  </a:solidFill>
                  <a:latin typeface="Open Sans" panose="020B0606030504020204" pitchFamily="34" charset="0"/>
                </a:rPr>
                <a:t>You may have </a:t>
              </a:r>
              <a:br>
                <a:rPr lang="en-US" sz="2400" b="1" dirty="0">
                  <a:solidFill>
                    <a:schemeClr val="bg1"/>
                  </a:solidFill>
                  <a:latin typeface="Open Sans" panose="020B0606030504020204" pitchFamily="34" charset="0"/>
                </a:rPr>
              </a:br>
              <a:r>
                <a:rPr lang="en-US" sz="2400" b="1" dirty="0">
                  <a:solidFill>
                    <a:schemeClr val="bg1"/>
                  </a:solidFill>
                  <a:latin typeface="Open Sans" panose="020B0606030504020204" pitchFamily="34" charset="0"/>
                </a:rPr>
                <a:t>assumed PFAS </a:t>
              </a:r>
            </a:p>
            <a:p>
              <a:pPr algn="ctr"/>
              <a:r>
                <a:rPr lang="en-US" sz="2400" b="1" dirty="0">
                  <a:solidFill>
                    <a:schemeClr val="bg1"/>
                  </a:solidFill>
                  <a:latin typeface="Open Sans" panose="020B0606030504020204" pitchFamily="34" charset="0"/>
                </a:rPr>
                <a:t>without knowing it</a:t>
              </a:r>
              <a:endParaRPr lang="en-GR" sz="2400" b="1" dirty="0">
                <a:solidFill>
                  <a:schemeClr val="bg1"/>
                </a:solidFill>
                <a:latin typeface="Open Sans" panose="020B0606030504020204" pitchFamily="34" charset="0"/>
              </a:endParaRPr>
            </a:p>
          </p:txBody>
        </p:sp>
      </p:grpSp>
    </p:spTree>
    <p:extLst>
      <p:ext uri="{BB962C8B-B14F-4D97-AF65-F5344CB8AC3E}">
        <p14:creationId xmlns:p14="http://schemas.microsoft.com/office/powerpoint/2010/main" val="720924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row: Right 1">
            <a:extLst>
              <a:ext uri="{FF2B5EF4-FFF2-40B4-BE49-F238E27FC236}">
                <a16:creationId xmlns:a16="http://schemas.microsoft.com/office/drawing/2014/main" id="{4E9E8142-78A6-FDB1-B895-76F0C2B23E59}"/>
              </a:ext>
            </a:extLst>
          </p:cNvPr>
          <p:cNvSpPr/>
          <p:nvPr/>
        </p:nvSpPr>
        <p:spPr>
          <a:xfrm>
            <a:off x="351469" y="3082937"/>
            <a:ext cx="11546550" cy="694943"/>
          </a:xfrm>
          <a:prstGeom prst="rightArrow">
            <a:avLst/>
          </a:prstGeom>
          <a:gradFill flip="none" rotWithShape="1">
            <a:gsLst>
              <a:gs pos="0">
                <a:schemeClr val="accent1">
                  <a:lumMod val="5000"/>
                  <a:lumOff val="95000"/>
                </a:schemeClr>
              </a:gs>
              <a:gs pos="32000">
                <a:srgbClr val="97CC72"/>
              </a:gs>
              <a:gs pos="100000">
                <a:srgbClr val="57B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6" name="Oval 27">
            <a:extLst>
              <a:ext uri="{FF2B5EF4-FFF2-40B4-BE49-F238E27FC236}">
                <a16:creationId xmlns:a16="http://schemas.microsoft.com/office/drawing/2014/main" id="{67AB5121-EDF1-2719-052C-ABBE632D8932}"/>
              </a:ext>
            </a:extLst>
          </p:cNvPr>
          <p:cNvSpPr/>
          <p:nvPr/>
        </p:nvSpPr>
        <p:spPr>
          <a:xfrm>
            <a:off x="570350" y="3299354"/>
            <a:ext cx="258948" cy="2589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 name="TextBox 2">
            <a:extLst>
              <a:ext uri="{FF2B5EF4-FFF2-40B4-BE49-F238E27FC236}">
                <a16:creationId xmlns:a16="http://schemas.microsoft.com/office/drawing/2014/main" id="{FA513FC7-FBA1-06B4-CED1-3B189E142EC2}"/>
              </a:ext>
            </a:extLst>
          </p:cNvPr>
          <p:cNvSpPr txBox="1"/>
          <p:nvPr/>
        </p:nvSpPr>
        <p:spPr>
          <a:xfrm>
            <a:off x="2634344" y="806293"/>
            <a:ext cx="6923312" cy="646331"/>
          </a:xfrm>
          <a:prstGeom prst="rect">
            <a:avLst/>
          </a:prstGeom>
          <a:noFill/>
        </p:spPr>
        <p:txBody>
          <a:bodyPr wrap="square" rtlCol="0">
            <a:spAutoFit/>
          </a:bodyPr>
          <a:lstStyle/>
          <a:p>
            <a:pPr algn="ctr"/>
            <a:r>
              <a:rPr lang="en-US" sz="3600" b="1" dirty="0">
                <a:solidFill>
                  <a:srgbClr val="57BD83"/>
                </a:solidFill>
                <a:latin typeface="Open Sans" panose="020B0606030504020204" pitchFamily="34" charset="0"/>
                <a:cs typeface="Open Sans" panose="020B0606030504020204" pitchFamily="34" charset="0"/>
              </a:rPr>
              <a:t>Halfway through the project</a:t>
            </a:r>
            <a:endParaRPr lang="en-ID" sz="3600" b="1" dirty="0">
              <a:solidFill>
                <a:srgbClr val="57BD83"/>
              </a:solidFill>
              <a:latin typeface="Open Sans" panose="020B0606030504020204" pitchFamily="34" charset="0"/>
              <a:cs typeface="Open Sans" panose="020B0606030504020204" pitchFamily="34" charset="0"/>
            </a:endParaRPr>
          </a:p>
        </p:txBody>
      </p:sp>
      <p:sp>
        <p:nvSpPr>
          <p:cNvPr id="31" name="Ellipse 30">
            <a:extLst>
              <a:ext uri="{FF2B5EF4-FFF2-40B4-BE49-F238E27FC236}">
                <a16:creationId xmlns:a16="http://schemas.microsoft.com/office/drawing/2014/main" id="{6955D191-F609-A90D-A839-F463F4763D5C}"/>
              </a:ext>
            </a:extLst>
          </p:cNvPr>
          <p:cNvSpPr/>
          <p:nvPr/>
        </p:nvSpPr>
        <p:spPr>
          <a:xfrm>
            <a:off x="594317" y="3321014"/>
            <a:ext cx="211014" cy="2187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5" name="Graphic 29" descr="Play outline">
            <a:extLst>
              <a:ext uri="{FF2B5EF4-FFF2-40B4-BE49-F238E27FC236}">
                <a16:creationId xmlns:a16="http://schemas.microsoft.com/office/drawing/2014/main" id="{F30D1F6E-B87F-BDA6-0E1F-556429621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4317" y="3304462"/>
            <a:ext cx="265817" cy="265817"/>
          </a:xfrm>
          <a:prstGeom prst="rect">
            <a:avLst/>
          </a:prstGeom>
        </p:spPr>
      </p:pic>
      <p:cxnSp>
        <p:nvCxnSpPr>
          <p:cNvPr id="40" name="Straight Connector 2">
            <a:extLst>
              <a:ext uri="{FF2B5EF4-FFF2-40B4-BE49-F238E27FC236}">
                <a16:creationId xmlns:a16="http://schemas.microsoft.com/office/drawing/2014/main" id="{C3CB250D-C84F-2BB9-2FE0-29B41A999E23}"/>
              </a:ext>
            </a:extLst>
          </p:cNvPr>
          <p:cNvCxnSpPr>
            <a:cxnSpLocks/>
            <a:stCxn id="36" idx="4"/>
            <a:endCxn id="41" idx="0"/>
          </p:cNvCxnSpPr>
          <p:nvPr/>
        </p:nvCxnSpPr>
        <p:spPr>
          <a:xfrm>
            <a:off x="699824" y="3558302"/>
            <a:ext cx="943" cy="1647470"/>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1" name="Θέση κειμένου 12">
            <a:extLst>
              <a:ext uri="{FF2B5EF4-FFF2-40B4-BE49-F238E27FC236}">
                <a16:creationId xmlns:a16="http://schemas.microsoft.com/office/drawing/2014/main" id="{FFE2E5F9-7094-5804-F733-0052BFA481B7}"/>
              </a:ext>
            </a:extLst>
          </p:cNvPr>
          <p:cNvSpPr txBox="1">
            <a:spLocks/>
          </p:cNvSpPr>
          <p:nvPr/>
        </p:nvSpPr>
        <p:spPr>
          <a:xfrm>
            <a:off x="-57338" y="5205772"/>
            <a:ext cx="1516210" cy="96605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Project start</a:t>
            </a:r>
          </a:p>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01/01/2023</a:t>
            </a:r>
            <a:endParaRPr kumimoji="0" lang="el-GR" sz="14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3" name="Straight Connector 26">
            <a:extLst>
              <a:ext uri="{FF2B5EF4-FFF2-40B4-BE49-F238E27FC236}">
                <a16:creationId xmlns:a16="http://schemas.microsoft.com/office/drawing/2014/main" id="{6F215575-8EE3-5BB7-0FAD-EB80C679196F}"/>
              </a:ext>
            </a:extLst>
          </p:cNvPr>
          <p:cNvCxnSpPr>
            <a:cxnSpLocks/>
          </p:cNvCxnSpPr>
          <p:nvPr/>
        </p:nvCxnSpPr>
        <p:spPr>
          <a:xfrm>
            <a:off x="1326362" y="2543434"/>
            <a:ext cx="0" cy="743944"/>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4" name="Θέση κειμένου 12">
            <a:extLst>
              <a:ext uri="{FF2B5EF4-FFF2-40B4-BE49-F238E27FC236}">
                <a16:creationId xmlns:a16="http://schemas.microsoft.com/office/drawing/2014/main" id="{1985BEBE-925F-3E4C-9DAA-3590DC7FD96B}"/>
              </a:ext>
            </a:extLst>
          </p:cNvPr>
          <p:cNvSpPr txBox="1">
            <a:spLocks/>
          </p:cNvSpPr>
          <p:nvPr/>
        </p:nvSpPr>
        <p:spPr>
          <a:xfrm>
            <a:off x="463492" y="2192337"/>
            <a:ext cx="1725740" cy="425774"/>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Corporate identity</a:t>
            </a:r>
          </a:p>
        </p:txBody>
      </p:sp>
      <p:sp>
        <p:nvSpPr>
          <p:cNvPr id="45" name="Oval 27">
            <a:extLst>
              <a:ext uri="{FF2B5EF4-FFF2-40B4-BE49-F238E27FC236}">
                <a16:creationId xmlns:a16="http://schemas.microsoft.com/office/drawing/2014/main" id="{B35245BB-E4D5-ED65-2C05-1A29FF26169B}"/>
              </a:ext>
            </a:extLst>
          </p:cNvPr>
          <p:cNvSpPr/>
          <p:nvPr/>
        </p:nvSpPr>
        <p:spPr>
          <a:xfrm>
            <a:off x="1197302" y="3299354"/>
            <a:ext cx="258948" cy="2589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Θέση κειμένου 12">
            <a:extLst>
              <a:ext uri="{FF2B5EF4-FFF2-40B4-BE49-F238E27FC236}">
                <a16:creationId xmlns:a16="http://schemas.microsoft.com/office/drawing/2014/main" id="{638FBCE1-2047-693A-ED93-FB57DC4A5C18}"/>
              </a:ext>
            </a:extLst>
          </p:cNvPr>
          <p:cNvSpPr txBox="1">
            <a:spLocks/>
          </p:cNvSpPr>
          <p:nvPr/>
        </p:nvSpPr>
        <p:spPr>
          <a:xfrm>
            <a:off x="463492" y="3866426"/>
            <a:ext cx="1725740" cy="96605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Alignment Specifications</a:t>
            </a:r>
          </a:p>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31/03/2023</a:t>
            </a:r>
            <a:endParaRPr kumimoji="0" lang="el-GR" sz="1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7" name="Straight Connector 33">
            <a:extLst>
              <a:ext uri="{FF2B5EF4-FFF2-40B4-BE49-F238E27FC236}">
                <a16:creationId xmlns:a16="http://schemas.microsoft.com/office/drawing/2014/main" id="{F7B5AAE2-62CC-E16E-6828-360C83A93982}"/>
              </a:ext>
            </a:extLst>
          </p:cNvPr>
          <p:cNvCxnSpPr>
            <a:cxnSpLocks/>
          </p:cNvCxnSpPr>
          <p:nvPr/>
        </p:nvCxnSpPr>
        <p:spPr>
          <a:xfrm>
            <a:off x="1326362" y="3570279"/>
            <a:ext cx="0" cy="257686"/>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18">
            <a:extLst>
              <a:ext uri="{FF2B5EF4-FFF2-40B4-BE49-F238E27FC236}">
                <a16:creationId xmlns:a16="http://schemas.microsoft.com/office/drawing/2014/main" id="{12BBFD96-1C80-FC3E-9DE5-63B250596DDE}"/>
              </a:ext>
            </a:extLst>
          </p:cNvPr>
          <p:cNvCxnSpPr>
            <a:cxnSpLocks/>
            <a:endCxn id="50" idx="0"/>
          </p:cNvCxnSpPr>
          <p:nvPr/>
        </p:nvCxnSpPr>
        <p:spPr>
          <a:xfrm flipH="1">
            <a:off x="2933465" y="3343380"/>
            <a:ext cx="729" cy="1397865"/>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Oval 19">
            <a:extLst>
              <a:ext uri="{FF2B5EF4-FFF2-40B4-BE49-F238E27FC236}">
                <a16:creationId xmlns:a16="http://schemas.microsoft.com/office/drawing/2014/main" id="{B4244513-2C8C-A109-60B4-562079C7774D}"/>
              </a:ext>
            </a:extLst>
          </p:cNvPr>
          <p:cNvSpPr/>
          <p:nvPr/>
        </p:nvSpPr>
        <p:spPr>
          <a:xfrm>
            <a:off x="2803991" y="3299354"/>
            <a:ext cx="258948" cy="2589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Θέση κειμένου 12">
            <a:extLst>
              <a:ext uri="{FF2B5EF4-FFF2-40B4-BE49-F238E27FC236}">
                <a16:creationId xmlns:a16="http://schemas.microsoft.com/office/drawing/2014/main" id="{9941F2CC-9BED-0401-8FD9-1B8A7FF5531E}"/>
              </a:ext>
            </a:extLst>
          </p:cNvPr>
          <p:cNvSpPr txBox="1">
            <a:spLocks/>
          </p:cNvSpPr>
          <p:nvPr/>
        </p:nvSpPr>
        <p:spPr>
          <a:xfrm>
            <a:off x="2070595" y="4741245"/>
            <a:ext cx="1725740" cy="96605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Data quality control</a:t>
            </a:r>
          </a:p>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End Period 1</a:t>
            </a:r>
          </a:p>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31/12/2023</a:t>
            </a:r>
            <a:endParaRPr kumimoji="0" lang="el-GR" sz="1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51" name="Straight Connector 36">
            <a:extLst>
              <a:ext uri="{FF2B5EF4-FFF2-40B4-BE49-F238E27FC236}">
                <a16:creationId xmlns:a16="http://schemas.microsoft.com/office/drawing/2014/main" id="{3DF13DFC-3545-E700-112A-063963E53ACF}"/>
              </a:ext>
            </a:extLst>
          </p:cNvPr>
          <p:cNvCxnSpPr>
            <a:cxnSpLocks/>
            <a:stCxn id="52" idx="2"/>
          </p:cNvCxnSpPr>
          <p:nvPr/>
        </p:nvCxnSpPr>
        <p:spPr>
          <a:xfrm>
            <a:off x="4120968" y="2905141"/>
            <a:ext cx="0" cy="649809"/>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2" name="Θέση κειμένου 12">
            <a:extLst>
              <a:ext uri="{FF2B5EF4-FFF2-40B4-BE49-F238E27FC236}">
                <a16:creationId xmlns:a16="http://schemas.microsoft.com/office/drawing/2014/main" id="{4F97B0FA-EFB5-D0D9-9958-8D43BB6CD484}"/>
              </a:ext>
            </a:extLst>
          </p:cNvPr>
          <p:cNvSpPr txBox="1">
            <a:spLocks/>
          </p:cNvSpPr>
          <p:nvPr/>
        </p:nvSpPr>
        <p:spPr>
          <a:xfrm>
            <a:off x="3258098" y="1671861"/>
            <a:ext cx="1725740" cy="123328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Intermediate assessment of coating properties</a:t>
            </a:r>
          </a:p>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30/06/2024</a:t>
            </a:r>
            <a:endParaRPr kumimoji="0" lang="el-GR" sz="1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3" name="Oval 38">
            <a:extLst>
              <a:ext uri="{FF2B5EF4-FFF2-40B4-BE49-F238E27FC236}">
                <a16:creationId xmlns:a16="http://schemas.microsoft.com/office/drawing/2014/main" id="{61AFDC3C-EC3A-98B2-C6F2-CB5601E96E11}"/>
              </a:ext>
            </a:extLst>
          </p:cNvPr>
          <p:cNvSpPr/>
          <p:nvPr/>
        </p:nvSpPr>
        <p:spPr>
          <a:xfrm>
            <a:off x="3991494" y="3299354"/>
            <a:ext cx="258948" cy="2589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5" name="Straight Connector 14">
            <a:extLst>
              <a:ext uri="{FF2B5EF4-FFF2-40B4-BE49-F238E27FC236}">
                <a16:creationId xmlns:a16="http://schemas.microsoft.com/office/drawing/2014/main" id="{1ADE8265-BB08-ED8B-B1B6-0034711B1D6C}"/>
              </a:ext>
            </a:extLst>
          </p:cNvPr>
          <p:cNvCxnSpPr>
            <a:cxnSpLocks/>
          </p:cNvCxnSpPr>
          <p:nvPr/>
        </p:nvCxnSpPr>
        <p:spPr>
          <a:xfrm>
            <a:off x="5253615" y="3371204"/>
            <a:ext cx="0" cy="1216722"/>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6" name="Oval 15">
            <a:extLst>
              <a:ext uri="{FF2B5EF4-FFF2-40B4-BE49-F238E27FC236}">
                <a16:creationId xmlns:a16="http://schemas.microsoft.com/office/drawing/2014/main" id="{5111C30E-6110-EF82-F527-47EA6AFA9D10}"/>
              </a:ext>
            </a:extLst>
          </p:cNvPr>
          <p:cNvSpPr/>
          <p:nvPr/>
        </p:nvSpPr>
        <p:spPr>
          <a:xfrm>
            <a:off x="5123412" y="3304181"/>
            <a:ext cx="258948" cy="2589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Θέση κειμένου 12">
            <a:extLst>
              <a:ext uri="{FF2B5EF4-FFF2-40B4-BE49-F238E27FC236}">
                <a16:creationId xmlns:a16="http://schemas.microsoft.com/office/drawing/2014/main" id="{A8A038CC-5D8D-B300-A1D5-FA3F9CA3BB51}"/>
              </a:ext>
            </a:extLst>
          </p:cNvPr>
          <p:cNvSpPr txBox="1">
            <a:spLocks/>
          </p:cNvSpPr>
          <p:nvPr/>
        </p:nvSpPr>
        <p:spPr>
          <a:xfrm>
            <a:off x="5310145" y="4832476"/>
            <a:ext cx="1463054" cy="96605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Preliminary business plans</a:t>
            </a:r>
          </a:p>
        </p:txBody>
      </p:sp>
      <p:sp>
        <p:nvSpPr>
          <p:cNvPr id="59" name="Oval 23">
            <a:extLst>
              <a:ext uri="{FF2B5EF4-FFF2-40B4-BE49-F238E27FC236}">
                <a16:creationId xmlns:a16="http://schemas.microsoft.com/office/drawing/2014/main" id="{5ABC7A61-605C-BEDE-3DE5-B1B63D17F958}"/>
              </a:ext>
            </a:extLst>
          </p:cNvPr>
          <p:cNvSpPr/>
          <p:nvPr/>
        </p:nvSpPr>
        <p:spPr>
          <a:xfrm>
            <a:off x="8278873" y="3295837"/>
            <a:ext cx="258948" cy="2589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Θέση κειμένου 12">
            <a:extLst>
              <a:ext uri="{FF2B5EF4-FFF2-40B4-BE49-F238E27FC236}">
                <a16:creationId xmlns:a16="http://schemas.microsoft.com/office/drawing/2014/main" id="{65F96167-6BD8-BFE4-7E6A-CC93D270E3E7}"/>
              </a:ext>
            </a:extLst>
          </p:cNvPr>
          <p:cNvSpPr txBox="1">
            <a:spLocks/>
          </p:cNvSpPr>
          <p:nvPr/>
        </p:nvSpPr>
        <p:spPr>
          <a:xfrm>
            <a:off x="6690094" y="1545242"/>
            <a:ext cx="1725740" cy="799318"/>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Social acceptance of bio-based alternatives</a:t>
            </a:r>
          </a:p>
        </p:txBody>
      </p:sp>
      <p:sp>
        <p:nvSpPr>
          <p:cNvPr id="61" name="Θέση κειμένου 12">
            <a:extLst>
              <a:ext uri="{FF2B5EF4-FFF2-40B4-BE49-F238E27FC236}">
                <a16:creationId xmlns:a16="http://schemas.microsoft.com/office/drawing/2014/main" id="{3DC03F5C-98DE-5225-5096-C9D099315133}"/>
              </a:ext>
            </a:extLst>
          </p:cNvPr>
          <p:cNvSpPr txBox="1">
            <a:spLocks/>
          </p:cNvSpPr>
          <p:nvPr/>
        </p:nvSpPr>
        <p:spPr>
          <a:xfrm>
            <a:off x="8287041" y="1452624"/>
            <a:ext cx="1888316" cy="916956"/>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Environmental and economic impact of bio-based coatings</a:t>
            </a:r>
          </a:p>
        </p:txBody>
      </p:sp>
      <p:sp>
        <p:nvSpPr>
          <p:cNvPr id="63" name="Θέση κειμένου 12">
            <a:extLst>
              <a:ext uri="{FF2B5EF4-FFF2-40B4-BE49-F238E27FC236}">
                <a16:creationId xmlns:a16="http://schemas.microsoft.com/office/drawing/2014/main" id="{30C1EFB4-2373-2215-6A66-529BEE7D0BD0}"/>
              </a:ext>
            </a:extLst>
          </p:cNvPr>
          <p:cNvSpPr txBox="1">
            <a:spLocks/>
          </p:cNvSpPr>
          <p:nvPr/>
        </p:nvSpPr>
        <p:spPr>
          <a:xfrm>
            <a:off x="6841522" y="4230549"/>
            <a:ext cx="1403322" cy="45117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SSbD concept realized</a:t>
            </a:r>
          </a:p>
        </p:txBody>
      </p:sp>
      <p:sp>
        <p:nvSpPr>
          <p:cNvPr id="64" name="TextBox 25">
            <a:extLst>
              <a:ext uri="{FF2B5EF4-FFF2-40B4-BE49-F238E27FC236}">
                <a16:creationId xmlns:a16="http://schemas.microsoft.com/office/drawing/2014/main" id="{3398B364-70BD-3B97-A86A-A3A69484076A}"/>
              </a:ext>
            </a:extLst>
          </p:cNvPr>
          <p:cNvSpPr txBox="1"/>
          <p:nvPr/>
        </p:nvSpPr>
        <p:spPr>
          <a:xfrm>
            <a:off x="7851244" y="3883574"/>
            <a:ext cx="1099447" cy="244682"/>
          </a:xfrm>
          <a:prstGeom prst="rect">
            <a:avLst/>
          </a:prstGeom>
          <a:noFill/>
        </p:spPr>
        <p:txBody>
          <a:bodyPr wrap="square">
            <a:spAutoFit/>
          </a:body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31/12/2025</a:t>
            </a:r>
            <a:endParaRPr kumimoji="0" lang="el-GR" sz="1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5" name="Group 76">
            <a:extLst>
              <a:ext uri="{FF2B5EF4-FFF2-40B4-BE49-F238E27FC236}">
                <a16:creationId xmlns:a16="http://schemas.microsoft.com/office/drawing/2014/main" id="{4F236309-B9A0-FC6E-0833-AB2BCC7B6A6A}"/>
              </a:ext>
            </a:extLst>
          </p:cNvPr>
          <p:cNvGrpSpPr/>
          <p:nvPr/>
        </p:nvGrpSpPr>
        <p:grpSpPr>
          <a:xfrm flipV="1">
            <a:off x="7543183" y="2192336"/>
            <a:ext cx="1715568" cy="1046029"/>
            <a:chOff x="6125880" y="3350874"/>
            <a:chExt cx="1715568" cy="599150"/>
          </a:xfrm>
        </p:grpSpPr>
        <p:cxnSp>
          <p:nvCxnSpPr>
            <p:cNvPr id="66" name="Straight Connector 46">
              <a:extLst>
                <a:ext uri="{FF2B5EF4-FFF2-40B4-BE49-F238E27FC236}">
                  <a16:creationId xmlns:a16="http://schemas.microsoft.com/office/drawing/2014/main" id="{2DBA1763-94B0-1E39-F631-DC27C941E715}"/>
                </a:ext>
              </a:extLst>
            </p:cNvPr>
            <p:cNvCxnSpPr>
              <a:cxnSpLocks/>
            </p:cNvCxnSpPr>
            <p:nvPr/>
          </p:nvCxnSpPr>
          <p:spPr>
            <a:xfrm flipV="1">
              <a:off x="6125880" y="3658060"/>
              <a:ext cx="896729" cy="274134"/>
            </a:xfrm>
            <a:prstGeom prst="bentConnector3">
              <a:avLst>
                <a:gd name="adj1" fmla="val -560"/>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46">
              <a:extLst>
                <a:ext uri="{FF2B5EF4-FFF2-40B4-BE49-F238E27FC236}">
                  <a16:creationId xmlns:a16="http://schemas.microsoft.com/office/drawing/2014/main" id="{81E2A2AC-062A-762F-8FEE-FD32F40DEAD6}"/>
                </a:ext>
              </a:extLst>
            </p:cNvPr>
            <p:cNvCxnSpPr>
              <a:cxnSpLocks/>
            </p:cNvCxnSpPr>
            <p:nvPr/>
          </p:nvCxnSpPr>
          <p:spPr>
            <a:xfrm rot="16200000" flipV="1">
              <a:off x="7285227" y="3393803"/>
              <a:ext cx="293603" cy="818839"/>
            </a:xfrm>
            <a:prstGeom prst="bentConnector2">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75">
              <a:extLst>
                <a:ext uri="{FF2B5EF4-FFF2-40B4-BE49-F238E27FC236}">
                  <a16:creationId xmlns:a16="http://schemas.microsoft.com/office/drawing/2014/main" id="{DF171CBD-510D-F2C2-258F-2A51DFF31820}"/>
                </a:ext>
              </a:extLst>
            </p:cNvPr>
            <p:cNvCxnSpPr>
              <a:cxnSpLocks/>
            </p:cNvCxnSpPr>
            <p:nvPr/>
          </p:nvCxnSpPr>
          <p:spPr>
            <a:xfrm>
              <a:off x="6977796" y="3350874"/>
              <a:ext cx="0" cy="313605"/>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9" name="Θέση κειμένου 12">
            <a:extLst>
              <a:ext uri="{FF2B5EF4-FFF2-40B4-BE49-F238E27FC236}">
                <a16:creationId xmlns:a16="http://schemas.microsoft.com/office/drawing/2014/main" id="{34B96171-7DB6-0090-A0DF-C8C36EB1890B}"/>
              </a:ext>
            </a:extLst>
          </p:cNvPr>
          <p:cNvSpPr txBox="1">
            <a:spLocks/>
          </p:cNvSpPr>
          <p:nvPr/>
        </p:nvSpPr>
        <p:spPr>
          <a:xfrm>
            <a:off x="8395099" y="4321154"/>
            <a:ext cx="1399926" cy="45117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GUI of computational tools</a:t>
            </a:r>
          </a:p>
        </p:txBody>
      </p:sp>
      <p:cxnSp>
        <p:nvCxnSpPr>
          <p:cNvPr id="70" name="Straight Connector 46">
            <a:extLst>
              <a:ext uri="{FF2B5EF4-FFF2-40B4-BE49-F238E27FC236}">
                <a16:creationId xmlns:a16="http://schemas.microsoft.com/office/drawing/2014/main" id="{9C7B2FCD-8284-3338-B3B7-BF9A9DB6F1D8}"/>
              </a:ext>
            </a:extLst>
          </p:cNvPr>
          <p:cNvCxnSpPr>
            <a:cxnSpLocks/>
          </p:cNvCxnSpPr>
          <p:nvPr/>
        </p:nvCxnSpPr>
        <p:spPr>
          <a:xfrm flipV="1">
            <a:off x="7543183" y="3869305"/>
            <a:ext cx="896729" cy="274134"/>
          </a:xfrm>
          <a:prstGeom prst="bentConnector3">
            <a:avLst>
              <a:gd name="adj1" fmla="val -560"/>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46">
            <a:extLst>
              <a:ext uri="{FF2B5EF4-FFF2-40B4-BE49-F238E27FC236}">
                <a16:creationId xmlns:a16="http://schemas.microsoft.com/office/drawing/2014/main" id="{1E4263FA-B05A-0137-DDA4-8B96A9347BC1}"/>
              </a:ext>
            </a:extLst>
          </p:cNvPr>
          <p:cNvCxnSpPr>
            <a:cxnSpLocks/>
          </p:cNvCxnSpPr>
          <p:nvPr/>
        </p:nvCxnSpPr>
        <p:spPr>
          <a:xfrm rot="16200000" flipV="1">
            <a:off x="8702530" y="3605048"/>
            <a:ext cx="293603" cy="818839"/>
          </a:xfrm>
          <a:prstGeom prst="bentConnector2">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64">
            <a:extLst>
              <a:ext uri="{FF2B5EF4-FFF2-40B4-BE49-F238E27FC236}">
                <a16:creationId xmlns:a16="http://schemas.microsoft.com/office/drawing/2014/main" id="{B83B36D5-B9C2-F213-4EBB-1D0BE0958B9D}"/>
              </a:ext>
            </a:extLst>
          </p:cNvPr>
          <p:cNvCxnSpPr>
            <a:cxnSpLocks/>
          </p:cNvCxnSpPr>
          <p:nvPr/>
        </p:nvCxnSpPr>
        <p:spPr>
          <a:xfrm>
            <a:off x="8395099" y="3562119"/>
            <a:ext cx="0" cy="313605"/>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73" name="Group 7">
            <a:extLst>
              <a:ext uri="{FF2B5EF4-FFF2-40B4-BE49-F238E27FC236}">
                <a16:creationId xmlns:a16="http://schemas.microsoft.com/office/drawing/2014/main" id="{01D0A818-4596-D6EE-1F00-6F555E9E0069}"/>
              </a:ext>
            </a:extLst>
          </p:cNvPr>
          <p:cNvGrpSpPr/>
          <p:nvPr/>
        </p:nvGrpSpPr>
        <p:grpSpPr>
          <a:xfrm>
            <a:off x="10095148" y="3285600"/>
            <a:ext cx="1161576" cy="2522277"/>
            <a:chOff x="419700" y="2924621"/>
            <a:chExt cx="1161576" cy="2522277"/>
          </a:xfrm>
        </p:grpSpPr>
        <p:cxnSp>
          <p:nvCxnSpPr>
            <p:cNvPr id="74" name="Straight Connector 8">
              <a:extLst>
                <a:ext uri="{FF2B5EF4-FFF2-40B4-BE49-F238E27FC236}">
                  <a16:creationId xmlns:a16="http://schemas.microsoft.com/office/drawing/2014/main" id="{8CAA196D-1961-F7A6-0070-46C279720D95}"/>
                </a:ext>
              </a:extLst>
            </p:cNvPr>
            <p:cNvCxnSpPr>
              <a:cxnSpLocks/>
              <a:stCxn id="75" idx="4"/>
            </p:cNvCxnSpPr>
            <p:nvPr/>
          </p:nvCxnSpPr>
          <p:spPr>
            <a:xfrm>
              <a:off x="1016731" y="3183569"/>
              <a:ext cx="0" cy="407737"/>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5" name="Oval 9">
              <a:extLst>
                <a:ext uri="{FF2B5EF4-FFF2-40B4-BE49-F238E27FC236}">
                  <a16:creationId xmlns:a16="http://schemas.microsoft.com/office/drawing/2014/main" id="{EDF4FAAE-766D-11D4-1F3B-4EA499EDD89F}"/>
                </a:ext>
              </a:extLst>
            </p:cNvPr>
            <p:cNvSpPr/>
            <p:nvPr/>
          </p:nvSpPr>
          <p:spPr>
            <a:xfrm>
              <a:off x="887257" y="2924621"/>
              <a:ext cx="258948" cy="2589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Θέση κειμένου 12">
              <a:extLst>
                <a:ext uri="{FF2B5EF4-FFF2-40B4-BE49-F238E27FC236}">
                  <a16:creationId xmlns:a16="http://schemas.microsoft.com/office/drawing/2014/main" id="{E1215986-20B9-FC3F-0037-D4727B28931A}"/>
                </a:ext>
              </a:extLst>
            </p:cNvPr>
            <p:cNvSpPr txBox="1">
              <a:spLocks/>
            </p:cNvSpPr>
            <p:nvPr/>
          </p:nvSpPr>
          <p:spPr>
            <a:xfrm>
              <a:off x="419700" y="4480848"/>
              <a:ext cx="1161576" cy="96605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Project end</a:t>
              </a:r>
            </a:p>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31/12/2026</a:t>
              </a:r>
              <a:endParaRPr kumimoji="0" lang="el-GR" sz="14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77" name="Θέση κειμένου 12">
            <a:extLst>
              <a:ext uri="{FF2B5EF4-FFF2-40B4-BE49-F238E27FC236}">
                <a16:creationId xmlns:a16="http://schemas.microsoft.com/office/drawing/2014/main" id="{884E83F3-EE00-0A6C-6BD0-3ED872554671}"/>
              </a:ext>
            </a:extLst>
          </p:cNvPr>
          <p:cNvSpPr txBox="1">
            <a:spLocks/>
          </p:cNvSpPr>
          <p:nvPr/>
        </p:nvSpPr>
        <p:spPr>
          <a:xfrm>
            <a:off x="9944409" y="4027172"/>
            <a:ext cx="1463053" cy="744238"/>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SSbD criteria recommended to European Commission</a:t>
            </a:r>
          </a:p>
        </p:txBody>
      </p:sp>
      <p:pic>
        <p:nvPicPr>
          <p:cNvPr id="78" name="Graphic 82" descr="Race Flag outline">
            <a:extLst>
              <a:ext uri="{FF2B5EF4-FFF2-40B4-BE49-F238E27FC236}">
                <a16:creationId xmlns:a16="http://schemas.microsoft.com/office/drawing/2014/main" id="{B1B2471E-BB75-2385-E0D8-DA6071C225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51678" y="3295883"/>
            <a:ext cx="283738" cy="283738"/>
          </a:xfrm>
          <a:prstGeom prst="rect">
            <a:avLst/>
          </a:prstGeom>
        </p:spPr>
      </p:pic>
      <p:sp>
        <p:nvSpPr>
          <p:cNvPr id="80" name="Flèche : bas 79">
            <a:extLst>
              <a:ext uri="{FF2B5EF4-FFF2-40B4-BE49-F238E27FC236}">
                <a16:creationId xmlns:a16="http://schemas.microsoft.com/office/drawing/2014/main" id="{B77A4210-9997-70B7-6B21-10B3F063EA27}"/>
              </a:ext>
            </a:extLst>
          </p:cNvPr>
          <p:cNvSpPr/>
          <p:nvPr/>
        </p:nvSpPr>
        <p:spPr>
          <a:xfrm>
            <a:off x="9257968" y="2835494"/>
            <a:ext cx="182121" cy="343133"/>
          </a:xfrm>
          <a:prstGeom prst="downArrow">
            <a:avLst/>
          </a:prstGeom>
          <a:solidFill>
            <a:srgbClr val="57BD83"/>
          </a:solidFill>
          <a:ln>
            <a:solidFill>
              <a:srgbClr val="57BD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81" name="Θέση κειμένου 12">
            <a:extLst>
              <a:ext uri="{FF2B5EF4-FFF2-40B4-BE49-F238E27FC236}">
                <a16:creationId xmlns:a16="http://schemas.microsoft.com/office/drawing/2014/main" id="{B041E7C6-54D7-2753-4F44-1A8A420A3B6A}"/>
              </a:ext>
            </a:extLst>
          </p:cNvPr>
          <p:cNvSpPr txBox="1">
            <a:spLocks/>
          </p:cNvSpPr>
          <p:nvPr/>
        </p:nvSpPr>
        <p:spPr>
          <a:xfrm>
            <a:off x="3664158" y="4708212"/>
            <a:ext cx="1725740" cy="1233280"/>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1</a:t>
            </a:r>
            <a:r>
              <a:rPr kumimoji="0" lang="en-US" sz="1400" i="0" u="none" strike="noStrike" kern="1200" cap="none" spc="0" normalizeH="0" baseline="3000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st</a:t>
            </a: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i="0" u="none" strike="noStrike" kern="1200" cap="none" spc="0" normalizeH="0" baseline="0" noProof="0" dirty="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SSbD</a:t>
            </a: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Coating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criteria evaluation</a:t>
            </a:r>
            <a:endPar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82" name="Straight Connector 46">
            <a:extLst>
              <a:ext uri="{FF2B5EF4-FFF2-40B4-BE49-F238E27FC236}">
                <a16:creationId xmlns:a16="http://schemas.microsoft.com/office/drawing/2014/main" id="{0737F6AC-ABDE-5343-979C-39BF2E168B3C}"/>
              </a:ext>
            </a:extLst>
          </p:cNvPr>
          <p:cNvCxnSpPr>
            <a:cxnSpLocks/>
          </p:cNvCxnSpPr>
          <p:nvPr/>
        </p:nvCxnSpPr>
        <p:spPr>
          <a:xfrm flipV="1">
            <a:off x="4351828" y="4589566"/>
            <a:ext cx="896729" cy="274134"/>
          </a:xfrm>
          <a:prstGeom prst="bentConnector3">
            <a:avLst>
              <a:gd name="adj1" fmla="val 213"/>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46">
            <a:extLst>
              <a:ext uri="{FF2B5EF4-FFF2-40B4-BE49-F238E27FC236}">
                <a16:creationId xmlns:a16="http://schemas.microsoft.com/office/drawing/2014/main" id="{68C2D28D-95F4-BA98-FB22-66A63F4AEFD0}"/>
              </a:ext>
            </a:extLst>
          </p:cNvPr>
          <p:cNvCxnSpPr>
            <a:cxnSpLocks/>
            <a:stCxn id="57" idx="0"/>
          </p:cNvCxnSpPr>
          <p:nvPr/>
        </p:nvCxnSpPr>
        <p:spPr>
          <a:xfrm rot="16200000" flipV="1">
            <a:off x="5522840" y="4313643"/>
            <a:ext cx="244550" cy="793115"/>
          </a:xfrm>
          <a:prstGeom prst="bentConnector2">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8" name="TextBox 25">
            <a:extLst>
              <a:ext uri="{FF2B5EF4-FFF2-40B4-BE49-F238E27FC236}">
                <a16:creationId xmlns:a16="http://schemas.microsoft.com/office/drawing/2014/main" id="{8F0CB483-A871-DF5D-77F4-E7E44F1F687C}"/>
              </a:ext>
            </a:extLst>
          </p:cNvPr>
          <p:cNvSpPr txBox="1"/>
          <p:nvPr/>
        </p:nvSpPr>
        <p:spPr>
          <a:xfrm>
            <a:off x="4664245" y="4582738"/>
            <a:ext cx="1099447" cy="244682"/>
          </a:xfrm>
          <a:prstGeom prst="rect">
            <a:avLst/>
          </a:prstGeom>
          <a:noFill/>
        </p:spPr>
        <p:txBody>
          <a:bodyPr wrap="square">
            <a:spAutoFit/>
          </a:bodyPr>
          <a:lstStyle/>
          <a:p>
            <a:pPr marL="0" marR="0" lvl="0" indent="0" algn="ctr" defTabSz="797814" rtl="0" eaLnBrk="1" fontAlgn="auto" latinLnBrk="0" hangingPunct="1">
              <a:lnSpc>
                <a:spcPct val="90000"/>
              </a:lnSpc>
              <a:spcBef>
                <a:spcPts val="873"/>
              </a:spcBef>
              <a:spcAft>
                <a:spcPts val="0"/>
              </a:spcAft>
              <a:buClrTx/>
              <a:buSzTx/>
              <a:buFont typeface="Arial" panose="020B0604020202020204" pitchFamily="34" charset="0"/>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31/12/2024</a:t>
            </a:r>
            <a:endParaRPr kumimoji="0" lang="el-GR" sz="1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 name="Oval 15">
            <a:extLst>
              <a:ext uri="{FF2B5EF4-FFF2-40B4-BE49-F238E27FC236}">
                <a16:creationId xmlns:a16="http://schemas.microsoft.com/office/drawing/2014/main" id="{095CF0E7-403E-7B0A-724C-F88D2FC54EBC}"/>
              </a:ext>
            </a:extLst>
          </p:cNvPr>
          <p:cNvSpPr/>
          <p:nvPr/>
        </p:nvSpPr>
        <p:spPr>
          <a:xfrm>
            <a:off x="6283758" y="3287649"/>
            <a:ext cx="258948" cy="2589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0" name="Straight Connector 36">
            <a:extLst>
              <a:ext uri="{FF2B5EF4-FFF2-40B4-BE49-F238E27FC236}">
                <a16:creationId xmlns:a16="http://schemas.microsoft.com/office/drawing/2014/main" id="{822F0E29-80E0-D8E7-2662-4851B31BFB51}"/>
              </a:ext>
            </a:extLst>
          </p:cNvPr>
          <p:cNvCxnSpPr>
            <a:cxnSpLocks/>
            <a:stCxn id="91" idx="2"/>
          </p:cNvCxnSpPr>
          <p:nvPr/>
        </p:nvCxnSpPr>
        <p:spPr>
          <a:xfrm>
            <a:off x="6406712" y="3008523"/>
            <a:ext cx="0" cy="229843"/>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1" name="Θέση κειμένου 12">
            <a:extLst>
              <a:ext uri="{FF2B5EF4-FFF2-40B4-BE49-F238E27FC236}">
                <a16:creationId xmlns:a16="http://schemas.microsoft.com/office/drawing/2014/main" id="{A60C5637-9676-F0FD-7B31-597DDBFF3521}"/>
              </a:ext>
            </a:extLst>
          </p:cNvPr>
          <p:cNvSpPr txBox="1">
            <a:spLocks/>
          </p:cNvSpPr>
          <p:nvPr/>
        </p:nvSpPr>
        <p:spPr>
          <a:xfrm>
            <a:off x="5543842" y="2223754"/>
            <a:ext cx="1725740" cy="784769"/>
          </a:xfrm>
          <a:prstGeom prst="rect">
            <a:avLst/>
          </a:prstGeom>
        </p:spPr>
        <p:txBody>
          <a:bodyPr anchor="ctr"/>
          <a:lstStyle>
            <a:lvl1pPr marL="0" indent="0" algn="ctr" defTabSz="797814" rtl="0" eaLnBrk="1" latinLnBrk="0" hangingPunct="1">
              <a:lnSpc>
                <a:spcPct val="90000"/>
              </a:lnSpc>
              <a:spcBef>
                <a:spcPts val="873"/>
              </a:spcBef>
              <a:buFont typeface="Arial" panose="020B0604020202020204" pitchFamily="34" charset="0"/>
              <a:buNone/>
              <a:defRPr sz="2443" kern="1200">
                <a:solidFill>
                  <a:schemeClr val="accent2">
                    <a:lumMod val="50000"/>
                  </a:schemeClr>
                </a:solidFill>
                <a:latin typeface="+mn-lt"/>
                <a:ea typeface="+mn-ea"/>
                <a:cs typeface="+mn-cs"/>
              </a:defRPr>
            </a:lvl1pPr>
            <a:lvl2pPr marL="598361" indent="-199454" algn="l" defTabSz="797814" rtl="0" eaLnBrk="1" latinLnBrk="0" hangingPunct="1">
              <a:lnSpc>
                <a:spcPct val="90000"/>
              </a:lnSpc>
              <a:spcBef>
                <a:spcPts val="436"/>
              </a:spcBef>
              <a:buFont typeface="Arial" panose="020B0604020202020204" pitchFamily="34" charset="0"/>
              <a:buChar char="•"/>
              <a:defRPr sz="2094" kern="1200">
                <a:solidFill>
                  <a:schemeClr val="tx1"/>
                </a:solidFill>
                <a:latin typeface="+mn-lt"/>
                <a:ea typeface="+mn-ea"/>
                <a:cs typeface="+mn-cs"/>
              </a:defRPr>
            </a:lvl2pPr>
            <a:lvl3pPr marL="997268" indent="-199454" algn="l" defTabSz="797814" rtl="0" eaLnBrk="1" latinLnBrk="0" hangingPunct="1">
              <a:lnSpc>
                <a:spcPct val="90000"/>
              </a:lnSpc>
              <a:spcBef>
                <a:spcPts val="436"/>
              </a:spcBef>
              <a:buFont typeface="Arial" panose="020B0604020202020204" pitchFamily="34" charset="0"/>
              <a:buChar char="•"/>
              <a:defRPr sz="1745" kern="1200">
                <a:solidFill>
                  <a:schemeClr val="tx1"/>
                </a:solidFill>
                <a:latin typeface="+mn-lt"/>
                <a:ea typeface="+mn-ea"/>
                <a:cs typeface="+mn-cs"/>
              </a:defRPr>
            </a:lvl3pPr>
            <a:lvl4pPr marL="1396175"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4pPr>
            <a:lvl5pPr marL="1795082"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5pPr>
            <a:lvl6pPr marL="2193989"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6pPr>
            <a:lvl7pPr marL="2592896"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7pPr>
            <a:lvl8pPr marL="2991803"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8pPr>
            <a:lvl9pPr marL="3390710" indent="-199454" algn="l" defTabSz="797814" rtl="0" eaLnBrk="1" latinLnBrk="0" hangingPunct="1">
              <a:lnSpc>
                <a:spcPct val="90000"/>
              </a:lnSpc>
              <a:spcBef>
                <a:spcPts val="436"/>
              </a:spcBef>
              <a:buFont typeface="Arial" panose="020B0604020202020204" pitchFamily="34" charset="0"/>
              <a:buChar char="•"/>
              <a:defRPr sz="1571" kern="1200">
                <a:solidFill>
                  <a:schemeClr val="tx1"/>
                </a:solidFill>
                <a:latin typeface="+mn-lt"/>
                <a:ea typeface="+mn-ea"/>
                <a:cs typeface="+mn-cs"/>
              </a:defRPr>
            </a:lvl9pPr>
          </a:lstStyle>
          <a:p>
            <a:pPr>
              <a:defRPr/>
            </a:pP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400" i="0" u="none" strike="noStrike" kern="1200" cap="none" spc="0" normalizeH="0" baseline="3000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nd</a:t>
            </a: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i="0" u="none" strike="noStrike" kern="1200" cap="none" spc="0" normalizeH="0" baseline="0" noProof="0" dirty="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SSbD</a:t>
            </a:r>
            <a:r>
              <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Coating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criteria evaluation</a:t>
            </a:r>
          </a:p>
          <a:p>
            <a:pPr>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30/06/2025</a:t>
            </a:r>
            <a:endParaRPr kumimoji="0" lang="en-US" sz="14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A812BE29-0613-7CDE-6D1B-82E38F6081A0}"/>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20</a:t>
            </a:fld>
            <a:endParaRPr lang="en-ID" sz="1000" dirty="0">
              <a:solidFill>
                <a:schemeClr val="bg1"/>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3083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EECD1-7D96-B429-1876-FE261F953322}"/>
            </a:ext>
          </a:extLst>
        </p:cNvPr>
        <p:cNvGrpSpPr/>
        <p:nvPr/>
      </p:nvGrpSpPr>
      <p:grpSpPr>
        <a:xfrm>
          <a:off x="0" y="0"/>
          <a:ext cx="0" cy="0"/>
          <a:chOff x="0" y="0"/>
          <a:chExt cx="0" cy="0"/>
        </a:xfrm>
      </p:grpSpPr>
      <p:cxnSp>
        <p:nvCxnSpPr>
          <p:cNvPr id="64" name="Straight Connector 63">
            <a:extLst>
              <a:ext uri="{FF2B5EF4-FFF2-40B4-BE49-F238E27FC236}">
                <a16:creationId xmlns:a16="http://schemas.microsoft.com/office/drawing/2014/main" id="{B2237827-E2E2-3930-A279-97B2DC01C9BD}"/>
              </a:ext>
            </a:extLst>
          </p:cNvPr>
          <p:cNvCxnSpPr/>
          <p:nvPr/>
        </p:nvCxnSpPr>
        <p:spPr>
          <a:xfrm>
            <a:off x="-17576" y="803190"/>
            <a:ext cx="12209576" cy="0"/>
          </a:xfrm>
          <a:prstGeom prst="line">
            <a:avLst/>
          </a:prstGeom>
          <a:ln w="22225">
            <a:solidFill>
              <a:srgbClr val="57BD83">
                <a:alpha val="89000"/>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29F8C11-90F8-7A5C-8636-B1B2A4FAA3E3}"/>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21</a:t>
            </a:fld>
            <a:endParaRPr lang="en-ID" sz="1000" dirty="0">
              <a:solidFill>
                <a:schemeClr val="bg1"/>
              </a:solidFill>
              <a:latin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C92F868D-B194-792B-858D-E6382878D2B3}"/>
              </a:ext>
            </a:extLst>
          </p:cNvPr>
          <p:cNvSpPr txBox="1"/>
          <p:nvPr/>
        </p:nvSpPr>
        <p:spPr>
          <a:xfrm>
            <a:off x="3068320" y="806293"/>
            <a:ext cx="6055360" cy="646331"/>
          </a:xfrm>
          <a:prstGeom prst="rect">
            <a:avLst/>
          </a:prstGeom>
          <a:noFill/>
        </p:spPr>
        <p:txBody>
          <a:bodyPr wrap="square" rtlCol="0">
            <a:spAutoFit/>
          </a:bodyPr>
          <a:lstStyle/>
          <a:p>
            <a:pPr algn="ctr"/>
            <a:r>
              <a:rPr lang="en-US" sz="3600" b="1" dirty="0">
                <a:solidFill>
                  <a:srgbClr val="57BD83"/>
                </a:solidFill>
                <a:latin typeface="Open Sans" panose="020B0606030504020204" pitchFamily="34" charset="0"/>
                <a:cs typeface="Open Sans" panose="020B0606030504020204" pitchFamily="34" charset="0"/>
              </a:rPr>
              <a:t>Stay Updated &amp; Visit Us</a:t>
            </a:r>
            <a:endParaRPr lang="en-ID" sz="3600" b="1" dirty="0">
              <a:solidFill>
                <a:srgbClr val="57BD83"/>
              </a:solidFill>
              <a:latin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AD55E496-B148-0574-64DD-182B63329D22}"/>
              </a:ext>
            </a:extLst>
          </p:cNvPr>
          <p:cNvGrpSpPr/>
          <p:nvPr/>
        </p:nvGrpSpPr>
        <p:grpSpPr>
          <a:xfrm>
            <a:off x="6996494" y="1452624"/>
            <a:ext cx="5195506" cy="4309871"/>
            <a:chOff x="6609144" y="2122642"/>
            <a:chExt cx="5195506" cy="4309871"/>
          </a:xfrm>
        </p:grpSpPr>
        <p:grpSp>
          <p:nvGrpSpPr>
            <p:cNvPr id="11" name="Group 10">
              <a:extLst>
                <a:ext uri="{FF2B5EF4-FFF2-40B4-BE49-F238E27FC236}">
                  <a16:creationId xmlns:a16="http://schemas.microsoft.com/office/drawing/2014/main" id="{1FD15DE1-E162-8B38-48C6-9C9485A2231D}"/>
                </a:ext>
              </a:extLst>
            </p:cNvPr>
            <p:cNvGrpSpPr/>
            <p:nvPr/>
          </p:nvGrpSpPr>
          <p:grpSpPr>
            <a:xfrm>
              <a:off x="6609144" y="2122642"/>
              <a:ext cx="5195506" cy="4309871"/>
              <a:chOff x="6609144" y="2122642"/>
              <a:chExt cx="5195506" cy="4309871"/>
            </a:xfrm>
          </p:grpSpPr>
          <p:sp>
            <p:nvSpPr>
              <p:cNvPr id="8" name="Rectangle: Rounded Corners 7">
                <a:extLst>
                  <a:ext uri="{FF2B5EF4-FFF2-40B4-BE49-F238E27FC236}">
                    <a16:creationId xmlns:a16="http://schemas.microsoft.com/office/drawing/2014/main" id="{ED6536F5-E9C2-F116-62E0-50615ACB283E}"/>
                  </a:ext>
                </a:extLst>
              </p:cNvPr>
              <p:cNvSpPr/>
              <p:nvPr/>
            </p:nvSpPr>
            <p:spPr>
              <a:xfrm>
                <a:off x="6609144" y="2122642"/>
                <a:ext cx="5195506" cy="4309871"/>
              </a:xfrm>
              <a:prstGeom prst="roundRect">
                <a:avLst/>
              </a:prstGeom>
              <a:solidFill>
                <a:srgbClr val="57BD83">
                  <a:alpha val="82000"/>
                </a:srgbClr>
              </a:solidFill>
              <a:ln>
                <a:noFill/>
              </a:ln>
              <a:effectLst>
                <a:softEdge rad="927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
            <p:nvSpPr>
              <p:cNvPr id="25" name="Rectangle: Rounded Corners 24">
                <a:extLst>
                  <a:ext uri="{FF2B5EF4-FFF2-40B4-BE49-F238E27FC236}">
                    <a16:creationId xmlns:a16="http://schemas.microsoft.com/office/drawing/2014/main" id="{C4793DF9-1551-7EB4-38CB-9870A1186B9B}"/>
                  </a:ext>
                </a:extLst>
              </p:cNvPr>
              <p:cNvSpPr/>
              <p:nvPr/>
            </p:nvSpPr>
            <p:spPr>
              <a:xfrm>
                <a:off x="7264033" y="2249574"/>
                <a:ext cx="4351163" cy="3526386"/>
              </a:xfrm>
              <a:prstGeom prst="roundRect">
                <a:avLst/>
              </a:prstGeom>
              <a:solidFill>
                <a:schemeClr val="bg1">
                  <a:lumMod val="95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grpSp>
        <p:grpSp>
          <p:nvGrpSpPr>
            <p:cNvPr id="10" name="Group 9">
              <a:extLst>
                <a:ext uri="{FF2B5EF4-FFF2-40B4-BE49-F238E27FC236}">
                  <a16:creationId xmlns:a16="http://schemas.microsoft.com/office/drawing/2014/main" id="{A418D9E0-F28D-EB3A-8FD8-CE45F280F636}"/>
                </a:ext>
              </a:extLst>
            </p:cNvPr>
            <p:cNvGrpSpPr/>
            <p:nvPr/>
          </p:nvGrpSpPr>
          <p:grpSpPr>
            <a:xfrm>
              <a:off x="7520361" y="2618725"/>
              <a:ext cx="3838506" cy="2788085"/>
              <a:chOff x="7524839" y="2552194"/>
              <a:chExt cx="3838506" cy="2788085"/>
            </a:xfrm>
          </p:grpSpPr>
          <p:sp>
            <p:nvSpPr>
              <p:cNvPr id="16" name="TextBox 15">
                <a:extLst>
                  <a:ext uri="{FF2B5EF4-FFF2-40B4-BE49-F238E27FC236}">
                    <a16:creationId xmlns:a16="http://schemas.microsoft.com/office/drawing/2014/main" id="{2315E65E-1A29-0016-F9D8-ED0D7C726868}"/>
                  </a:ext>
                </a:extLst>
              </p:cNvPr>
              <p:cNvSpPr txBox="1"/>
              <p:nvPr/>
            </p:nvSpPr>
            <p:spPr>
              <a:xfrm>
                <a:off x="8215011" y="4102567"/>
                <a:ext cx="3148334" cy="461665"/>
              </a:xfrm>
              <a:prstGeom prst="rect">
                <a:avLst/>
              </a:prstGeom>
              <a:noFill/>
            </p:spPr>
            <p:txBody>
              <a:bodyPr wrap="square" rtlCol="0">
                <a:spAutoFit/>
              </a:bodyPr>
              <a:lstStyle>
                <a:defPPr>
                  <a:defRPr lang="en-US"/>
                </a:defPPr>
                <a:lvl1pPr>
                  <a:defRPr sz="2800">
                    <a:solidFill>
                      <a:srgbClr val="57BD83"/>
                    </a:solidFill>
                    <a:latin typeface="Open Sans Light" pitchFamily="2" charset="0"/>
                    <a:ea typeface="Open Sans Light" pitchFamily="2" charset="0"/>
                    <a:cs typeface="Open Sans Light" pitchFamily="2" charset="0"/>
                  </a:defRPr>
                </a:lvl1pPr>
              </a:lstStyle>
              <a:p>
                <a:r>
                  <a:rPr lang="en-US" sz="2400" dirty="0">
                    <a:solidFill>
                      <a:schemeClr val="tx1"/>
                    </a:solidFill>
                    <a:latin typeface="Open Sans" pitchFamily="2" charset="0"/>
                    <a:ea typeface="Open Sans" pitchFamily="2" charset="0"/>
                    <a:cs typeface="Open Sans" pitchFamily="2" charset="0"/>
                  </a:rPr>
                  <a:t>@BIO-SUSHY Project</a:t>
                </a:r>
                <a:endParaRPr lang="el-GR" sz="2400" dirty="0">
                  <a:solidFill>
                    <a:schemeClr val="tx1"/>
                  </a:solidFill>
                  <a:latin typeface="Open Sans" pitchFamily="2" charset="0"/>
                  <a:ea typeface="Open Sans" pitchFamily="2" charset="0"/>
                  <a:cs typeface="Open Sans" pitchFamily="2" charset="0"/>
                </a:endParaRPr>
              </a:p>
            </p:txBody>
          </p:sp>
          <p:sp>
            <p:nvSpPr>
              <p:cNvPr id="18" name="TextBox 17">
                <a:extLst>
                  <a:ext uri="{FF2B5EF4-FFF2-40B4-BE49-F238E27FC236}">
                    <a16:creationId xmlns:a16="http://schemas.microsoft.com/office/drawing/2014/main" id="{BC9C3656-D2A1-C42A-D2BD-9683104E209B}"/>
                  </a:ext>
                </a:extLst>
              </p:cNvPr>
              <p:cNvSpPr txBox="1"/>
              <p:nvPr/>
            </p:nvSpPr>
            <p:spPr>
              <a:xfrm>
                <a:off x="8215011" y="2573362"/>
                <a:ext cx="3148334" cy="461665"/>
              </a:xfrm>
              <a:prstGeom prst="rect">
                <a:avLst/>
              </a:prstGeom>
              <a:noFill/>
            </p:spPr>
            <p:txBody>
              <a:bodyPr wrap="square" rtlCol="0">
                <a:spAutoFit/>
              </a:bodyPr>
              <a:lstStyle/>
              <a:p>
                <a:r>
                  <a:rPr lang="en-US" sz="2400" dirty="0">
                    <a:latin typeface="Open Sans" pitchFamily="2" charset="0"/>
                    <a:ea typeface="Open Sans" pitchFamily="2" charset="0"/>
                    <a:cs typeface="Open Sans" pitchFamily="2" charset="0"/>
                  </a:rPr>
                  <a:t>www.bio-sushy.eu</a:t>
                </a:r>
                <a:endParaRPr lang="el-GR" sz="2400" dirty="0">
                  <a:latin typeface="Open Sans" pitchFamily="2" charset="0"/>
                  <a:ea typeface="Open Sans" pitchFamily="2" charset="0"/>
                  <a:cs typeface="Open Sans" pitchFamily="2" charset="0"/>
                </a:endParaRPr>
              </a:p>
            </p:txBody>
          </p:sp>
          <p:pic>
            <p:nvPicPr>
              <p:cNvPr id="19" name="Graphic 18" descr="World outline">
                <a:extLst>
                  <a:ext uri="{FF2B5EF4-FFF2-40B4-BE49-F238E27FC236}">
                    <a16:creationId xmlns:a16="http://schemas.microsoft.com/office/drawing/2014/main" id="{8BB570DE-CC14-5B00-A15E-AA5D9BB292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7306" y="2552194"/>
                <a:ext cx="504000" cy="504000"/>
              </a:xfrm>
              <a:prstGeom prst="rect">
                <a:avLst/>
              </a:prstGeom>
            </p:spPr>
          </p:pic>
          <p:pic>
            <p:nvPicPr>
              <p:cNvPr id="20" name="Graphic 19">
                <a:extLst>
                  <a:ext uri="{FF2B5EF4-FFF2-40B4-BE49-F238E27FC236}">
                    <a16:creationId xmlns:a16="http://schemas.microsoft.com/office/drawing/2014/main" id="{4C618743-990A-5A30-1838-7E54259DDE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7306" y="4076562"/>
                <a:ext cx="504000" cy="504000"/>
              </a:xfrm>
              <a:prstGeom prst="rect">
                <a:avLst/>
              </a:prstGeom>
            </p:spPr>
          </p:pic>
          <p:sp>
            <p:nvSpPr>
              <p:cNvPr id="22" name="TextBox 21">
                <a:extLst>
                  <a:ext uri="{FF2B5EF4-FFF2-40B4-BE49-F238E27FC236}">
                    <a16:creationId xmlns:a16="http://schemas.microsoft.com/office/drawing/2014/main" id="{FC205210-7D54-95AC-5EB5-3F799555B078}"/>
                  </a:ext>
                </a:extLst>
              </p:cNvPr>
              <p:cNvSpPr txBox="1"/>
              <p:nvPr/>
            </p:nvSpPr>
            <p:spPr>
              <a:xfrm>
                <a:off x="8215011" y="3335545"/>
                <a:ext cx="3148334" cy="461665"/>
              </a:xfrm>
              <a:prstGeom prst="rect">
                <a:avLst/>
              </a:prstGeom>
              <a:noFill/>
            </p:spPr>
            <p:txBody>
              <a:bodyPr wrap="square" rtlCol="0">
                <a:spAutoFit/>
              </a:bodyPr>
              <a:lstStyle/>
              <a:p>
                <a:r>
                  <a:rPr lang="en-US" sz="2400" dirty="0">
                    <a:latin typeface="Open Sans" pitchFamily="2" charset="0"/>
                    <a:ea typeface="Open Sans" pitchFamily="2" charset="0"/>
                    <a:cs typeface="Open Sans" pitchFamily="2" charset="0"/>
                  </a:rPr>
                  <a:t>info@bio-sushy.eu</a:t>
                </a:r>
                <a:endParaRPr lang="el-GR" sz="2400" dirty="0">
                  <a:latin typeface="Open Sans" pitchFamily="2" charset="0"/>
                  <a:ea typeface="Open Sans" pitchFamily="2" charset="0"/>
                  <a:cs typeface="Open Sans" pitchFamily="2" charset="0"/>
                </a:endParaRPr>
              </a:p>
            </p:txBody>
          </p:sp>
          <p:pic>
            <p:nvPicPr>
              <p:cNvPr id="23" name="Graphic 22" descr="Envelope outline">
                <a:extLst>
                  <a:ext uri="{FF2B5EF4-FFF2-40B4-BE49-F238E27FC236}">
                    <a16:creationId xmlns:a16="http://schemas.microsoft.com/office/drawing/2014/main" id="{D2771A50-D485-E204-D964-8F0D5ABB21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4839" y="3311911"/>
                <a:ext cx="508934" cy="508934"/>
              </a:xfrm>
              <a:prstGeom prst="rect">
                <a:avLst/>
              </a:prstGeom>
            </p:spPr>
          </p:pic>
          <p:sp>
            <p:nvSpPr>
              <p:cNvPr id="7" name="TextBox 6">
                <a:extLst>
                  <a:ext uri="{FF2B5EF4-FFF2-40B4-BE49-F238E27FC236}">
                    <a16:creationId xmlns:a16="http://schemas.microsoft.com/office/drawing/2014/main" id="{85677020-9C97-101C-C24D-F08BFCC19729}"/>
                  </a:ext>
                </a:extLst>
              </p:cNvPr>
              <p:cNvSpPr txBox="1"/>
              <p:nvPr/>
            </p:nvSpPr>
            <p:spPr>
              <a:xfrm>
                <a:off x="8215011" y="4857447"/>
                <a:ext cx="3148334" cy="461665"/>
              </a:xfrm>
              <a:prstGeom prst="rect">
                <a:avLst/>
              </a:prstGeom>
              <a:noFill/>
            </p:spPr>
            <p:txBody>
              <a:bodyPr wrap="square" rtlCol="0">
                <a:spAutoFit/>
              </a:bodyPr>
              <a:lstStyle>
                <a:defPPr>
                  <a:defRPr lang="en-US"/>
                </a:defPPr>
                <a:lvl1pPr>
                  <a:defRPr sz="2800">
                    <a:solidFill>
                      <a:srgbClr val="57BD83"/>
                    </a:solidFill>
                    <a:latin typeface="Open Sans Light" pitchFamily="2" charset="0"/>
                    <a:ea typeface="Open Sans Light" pitchFamily="2" charset="0"/>
                    <a:cs typeface="Open Sans Light" pitchFamily="2" charset="0"/>
                  </a:defRPr>
                </a:lvl1pPr>
              </a:lstStyle>
              <a:p>
                <a:r>
                  <a:rPr lang="en-US" sz="2400" dirty="0">
                    <a:solidFill>
                      <a:schemeClr val="tx1"/>
                    </a:solidFill>
                    <a:latin typeface="Open Sans" pitchFamily="2" charset="0"/>
                    <a:ea typeface="Open Sans" pitchFamily="2" charset="0"/>
                    <a:cs typeface="Open Sans" pitchFamily="2" charset="0"/>
                  </a:rPr>
                  <a:t>@BIO-SUSHY Project</a:t>
                </a:r>
                <a:endParaRPr lang="el-GR" sz="2400" dirty="0">
                  <a:solidFill>
                    <a:schemeClr val="tx1"/>
                  </a:solidFill>
                  <a:latin typeface="Open Sans" pitchFamily="2" charset="0"/>
                  <a:ea typeface="Open Sans" pitchFamily="2" charset="0"/>
                  <a:cs typeface="Open Sans" pitchFamily="2" charset="0"/>
                </a:endParaRPr>
              </a:p>
            </p:txBody>
          </p:sp>
          <p:pic>
            <p:nvPicPr>
              <p:cNvPr id="1026" name="Picture 2" descr="Brand Bluesky Icon from Tabler Line Set">
                <a:extLst>
                  <a:ext uri="{FF2B5EF4-FFF2-40B4-BE49-F238E27FC236}">
                    <a16:creationId xmlns:a16="http://schemas.microsoft.com/office/drawing/2014/main" id="{26D42E99-0F13-5F10-054B-317335E1790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27306" y="4836279"/>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 name="Round Diagonal Corner of Rectangle 3">
            <a:extLst>
              <a:ext uri="{FF2B5EF4-FFF2-40B4-BE49-F238E27FC236}">
                <a16:creationId xmlns:a16="http://schemas.microsoft.com/office/drawing/2014/main" id="{11481093-44F2-9676-E15C-BC36007939F6}"/>
              </a:ext>
            </a:extLst>
          </p:cNvPr>
          <p:cNvSpPr/>
          <p:nvPr/>
        </p:nvSpPr>
        <p:spPr>
          <a:xfrm>
            <a:off x="506404" y="5301858"/>
            <a:ext cx="10974396" cy="749850"/>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12" name="TextBox 11">
            <a:extLst>
              <a:ext uri="{FF2B5EF4-FFF2-40B4-BE49-F238E27FC236}">
                <a16:creationId xmlns:a16="http://schemas.microsoft.com/office/drawing/2014/main" id="{0665226A-CE06-F049-7277-58B8B18FC56D}"/>
              </a:ext>
            </a:extLst>
          </p:cNvPr>
          <p:cNvSpPr txBox="1"/>
          <p:nvPr/>
        </p:nvSpPr>
        <p:spPr>
          <a:xfrm>
            <a:off x="915298" y="5445950"/>
            <a:ext cx="10361403" cy="461666"/>
          </a:xfrm>
          <a:prstGeom prst="rect">
            <a:avLst/>
          </a:prstGeom>
          <a:noFill/>
        </p:spPr>
        <p:txBody>
          <a:bodyPr wrap="square" rtlCol="0">
            <a:spAutoFit/>
          </a:bodyPr>
          <a:lstStyle/>
          <a:p>
            <a:pPr algn="ctr"/>
            <a:r>
              <a:rPr lang="en-US" sz="2400" dirty="0">
                <a:latin typeface="Open Sans" panose="020B0606030504020204" pitchFamily="34" charset="0"/>
              </a:rPr>
              <a:t>𝗩𝗶𝘀𝗶𝘁 𝘂𝘀 𝗮𝘁 𝗕𝗼𝗼𝘁𝗵𝟰𝟬𝟬, 𝗛𝗮𝗹𝗹 𝟮 hosted by SiKEMIA to learn more!</a:t>
            </a:r>
            <a:endParaRPr lang="en-GR" sz="2400" dirty="0">
              <a:latin typeface="Open Sans" panose="020B0606030504020204" pitchFamily="34" charset="0"/>
            </a:endParaRPr>
          </a:p>
        </p:txBody>
      </p:sp>
      <p:pic>
        <p:nvPicPr>
          <p:cNvPr id="21" name="Graphic 20" descr="Marker outline">
            <a:extLst>
              <a:ext uri="{FF2B5EF4-FFF2-40B4-BE49-F238E27FC236}">
                <a16:creationId xmlns:a16="http://schemas.microsoft.com/office/drawing/2014/main" id="{88E84907-C69A-4B90-1728-409B2467C8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5900" y="5334986"/>
            <a:ext cx="683594" cy="683594"/>
          </a:xfrm>
          <a:prstGeom prst="rect">
            <a:avLst/>
          </a:prstGeom>
        </p:spPr>
      </p:pic>
      <p:pic>
        <p:nvPicPr>
          <p:cNvPr id="3" name="Picture 2">
            <a:extLst>
              <a:ext uri="{FF2B5EF4-FFF2-40B4-BE49-F238E27FC236}">
                <a16:creationId xmlns:a16="http://schemas.microsoft.com/office/drawing/2014/main" id="{E5BAFDF4-C5B9-5C08-8AC7-34DABAB8FBF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555792" y="2600014"/>
            <a:ext cx="3168102" cy="1657971"/>
          </a:xfrm>
          <a:prstGeom prst="rect">
            <a:avLst/>
          </a:prstGeom>
          <a:effectLst>
            <a:outerShdw blurRad="177800" dist="63500" dir="8100000" sx="101000" sy="101000" algn="tr" rotWithShape="0">
              <a:prstClr val="black">
                <a:alpha val="20000"/>
              </a:prstClr>
            </a:outerShdw>
          </a:effectLst>
        </p:spPr>
      </p:pic>
      <p:pic>
        <p:nvPicPr>
          <p:cNvPr id="4" name="Picture 3">
            <a:extLst>
              <a:ext uri="{FF2B5EF4-FFF2-40B4-BE49-F238E27FC236}">
                <a16:creationId xmlns:a16="http://schemas.microsoft.com/office/drawing/2014/main" id="{862A674A-D31D-CAF0-F239-7A88592EBBB6}"/>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4136962" y="2079171"/>
            <a:ext cx="2759766" cy="2851066"/>
          </a:xfrm>
          <a:prstGeom prst="rect">
            <a:avLst/>
          </a:prstGeom>
        </p:spPr>
      </p:pic>
    </p:spTree>
    <p:extLst>
      <p:ext uri="{BB962C8B-B14F-4D97-AF65-F5344CB8AC3E}">
        <p14:creationId xmlns:p14="http://schemas.microsoft.com/office/powerpoint/2010/main" val="382341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BE76C-C9B6-5A60-2027-81958BE177C4}"/>
            </a:ext>
          </a:extLst>
        </p:cNvPr>
        <p:cNvGrpSpPr/>
        <p:nvPr/>
      </p:nvGrpSpPr>
      <p:grpSpPr>
        <a:xfrm>
          <a:off x="0" y="0"/>
          <a:ext cx="0" cy="0"/>
          <a:chOff x="0" y="0"/>
          <a:chExt cx="0" cy="0"/>
        </a:xfrm>
      </p:grpSpPr>
      <p:cxnSp>
        <p:nvCxnSpPr>
          <p:cNvPr id="64" name="Straight Connector 63">
            <a:extLst>
              <a:ext uri="{FF2B5EF4-FFF2-40B4-BE49-F238E27FC236}">
                <a16:creationId xmlns:a16="http://schemas.microsoft.com/office/drawing/2014/main" id="{B9D51B14-E866-DC41-0602-E24487C2ECF4}"/>
              </a:ext>
            </a:extLst>
          </p:cNvPr>
          <p:cNvCxnSpPr/>
          <p:nvPr/>
        </p:nvCxnSpPr>
        <p:spPr>
          <a:xfrm>
            <a:off x="-17576" y="803190"/>
            <a:ext cx="12209576" cy="0"/>
          </a:xfrm>
          <a:prstGeom prst="line">
            <a:avLst/>
          </a:prstGeom>
          <a:ln w="22225">
            <a:solidFill>
              <a:srgbClr val="57BD83">
                <a:alpha val="89000"/>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2429A00-12B5-4464-889A-C7D0318D4DF7}"/>
              </a:ext>
            </a:extLst>
          </p:cNvPr>
          <p:cNvSpPr/>
          <p:nvPr/>
        </p:nvSpPr>
        <p:spPr>
          <a:xfrm>
            <a:off x="11640198" y="6432517"/>
            <a:ext cx="404482"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22</a:t>
            </a:fld>
            <a:endParaRPr lang="en-ID" sz="1000" dirty="0">
              <a:solidFill>
                <a:schemeClr val="bg1"/>
              </a:solidFill>
              <a:latin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43F2DC9-90C6-47D1-CF7A-29145ECBF8CC}"/>
              </a:ext>
            </a:extLst>
          </p:cNvPr>
          <p:cNvSpPr txBox="1"/>
          <p:nvPr/>
        </p:nvSpPr>
        <p:spPr>
          <a:xfrm>
            <a:off x="3445460" y="806293"/>
            <a:ext cx="5301080" cy="646331"/>
          </a:xfrm>
          <a:prstGeom prst="rect">
            <a:avLst/>
          </a:prstGeom>
          <a:noFill/>
        </p:spPr>
        <p:txBody>
          <a:bodyPr wrap="square" rtlCol="0">
            <a:spAutoFit/>
          </a:bodyPr>
          <a:lstStyle/>
          <a:p>
            <a:pPr algn="ctr"/>
            <a:r>
              <a:rPr lang="en-US" sz="3600" b="1" dirty="0">
                <a:solidFill>
                  <a:srgbClr val="57BD83"/>
                </a:solidFill>
                <a:latin typeface="Open Sans" panose="020B0606030504020204" pitchFamily="34" charset="0"/>
                <a:cs typeface="Open Sans" panose="020B0606030504020204" pitchFamily="34" charset="0"/>
              </a:rPr>
              <a:t>Stay Updated</a:t>
            </a:r>
            <a:endParaRPr lang="en-ID" sz="3600" b="1" dirty="0">
              <a:solidFill>
                <a:srgbClr val="57BD83"/>
              </a:solidFill>
              <a:latin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8FF4F29-0E5B-6EAE-0A7C-E8B02301912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2997" y="1867558"/>
            <a:ext cx="2890575" cy="1512732"/>
          </a:xfrm>
          <a:prstGeom prst="rect">
            <a:avLst/>
          </a:prstGeom>
          <a:effectLst>
            <a:outerShdw blurRad="177800" dist="63500" dir="8100000" sx="101000" sy="101000" algn="tr" rotWithShape="0">
              <a:prstClr val="black">
                <a:alpha val="20000"/>
              </a:prstClr>
            </a:outerShdw>
          </a:effectLst>
        </p:spPr>
      </p:pic>
      <p:pic>
        <p:nvPicPr>
          <p:cNvPr id="13" name="Picture 12">
            <a:extLst>
              <a:ext uri="{FF2B5EF4-FFF2-40B4-BE49-F238E27FC236}">
                <a16:creationId xmlns:a16="http://schemas.microsoft.com/office/drawing/2014/main" id="{5B737AA9-3697-355A-6538-F04B3F04E09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36534" y="3663157"/>
            <a:ext cx="2463500" cy="2545002"/>
          </a:xfrm>
          <a:prstGeom prst="rect">
            <a:avLst/>
          </a:prstGeom>
        </p:spPr>
      </p:pic>
      <p:pic>
        <p:nvPicPr>
          <p:cNvPr id="5" name="Picture 4" descr="A close-up of a brochure&#10;&#10;Description automatically generated">
            <a:extLst>
              <a:ext uri="{FF2B5EF4-FFF2-40B4-BE49-F238E27FC236}">
                <a16:creationId xmlns:a16="http://schemas.microsoft.com/office/drawing/2014/main" id="{8464C70E-D80E-6438-C851-FA62041193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7777" y="1638337"/>
            <a:ext cx="2408223" cy="1971174"/>
          </a:xfrm>
          <a:prstGeom prst="rect">
            <a:avLst/>
          </a:prstGeom>
        </p:spPr>
      </p:pic>
      <p:pic>
        <p:nvPicPr>
          <p:cNvPr id="6" name="Google Shape;674;p31">
            <a:extLst>
              <a:ext uri="{FF2B5EF4-FFF2-40B4-BE49-F238E27FC236}">
                <a16:creationId xmlns:a16="http://schemas.microsoft.com/office/drawing/2014/main" id="{BCBC77AE-5D84-9C03-4D00-89580FE53E5A}"/>
              </a:ext>
            </a:extLst>
          </p:cNvPr>
          <p:cNvPicPr preferRelativeResize="0"/>
          <p:nvPr/>
        </p:nvPicPr>
        <p:blipFill>
          <a:blip r:embed="rId5" cstate="email">
            <a:extLst>
              <a:ext uri="{28A0092B-C50C-407E-A947-70E740481C1C}">
                <a14:useLocalDpi xmlns:a14="http://schemas.microsoft.com/office/drawing/2010/main"/>
              </a:ext>
            </a:extLst>
          </a:blip>
          <a:stretch>
            <a:fillRect/>
          </a:stretch>
        </p:blipFill>
        <p:spPr>
          <a:xfrm>
            <a:off x="3978423" y="3749211"/>
            <a:ext cx="1816126" cy="2302496"/>
          </a:xfrm>
          <a:prstGeom prst="rect">
            <a:avLst/>
          </a:prstGeom>
          <a:effectLst>
            <a:outerShdw blurRad="177800" dist="63500" dir="8100000" sx="101000" sy="101000" algn="tr" rotWithShape="0">
              <a:prstClr val="black">
                <a:alpha val="20000"/>
              </a:prstClr>
            </a:outerShdw>
          </a:effectLst>
        </p:spPr>
      </p:pic>
      <p:grpSp>
        <p:nvGrpSpPr>
          <p:cNvPr id="3" name="Group 2">
            <a:extLst>
              <a:ext uri="{FF2B5EF4-FFF2-40B4-BE49-F238E27FC236}">
                <a16:creationId xmlns:a16="http://schemas.microsoft.com/office/drawing/2014/main" id="{A3AE4AEC-E0E3-F39C-68F9-0AAABFF29502}"/>
              </a:ext>
            </a:extLst>
          </p:cNvPr>
          <p:cNvGrpSpPr/>
          <p:nvPr/>
        </p:nvGrpSpPr>
        <p:grpSpPr>
          <a:xfrm>
            <a:off x="6774389" y="1867558"/>
            <a:ext cx="5195506" cy="4309871"/>
            <a:chOff x="6609144" y="2122642"/>
            <a:chExt cx="5195506" cy="4309871"/>
          </a:xfrm>
        </p:grpSpPr>
        <p:grpSp>
          <p:nvGrpSpPr>
            <p:cNvPr id="7" name="Group 6">
              <a:extLst>
                <a:ext uri="{FF2B5EF4-FFF2-40B4-BE49-F238E27FC236}">
                  <a16:creationId xmlns:a16="http://schemas.microsoft.com/office/drawing/2014/main" id="{7DEBADEB-D755-81D4-2DA8-9E157EDA52EC}"/>
                </a:ext>
              </a:extLst>
            </p:cNvPr>
            <p:cNvGrpSpPr/>
            <p:nvPr/>
          </p:nvGrpSpPr>
          <p:grpSpPr>
            <a:xfrm>
              <a:off x="6609144" y="2122642"/>
              <a:ext cx="5195506" cy="4309871"/>
              <a:chOff x="6609144" y="2122642"/>
              <a:chExt cx="5195506" cy="4309871"/>
            </a:xfrm>
          </p:grpSpPr>
          <p:sp>
            <p:nvSpPr>
              <p:cNvPr id="29" name="Rectangle: Rounded Corners 28">
                <a:extLst>
                  <a:ext uri="{FF2B5EF4-FFF2-40B4-BE49-F238E27FC236}">
                    <a16:creationId xmlns:a16="http://schemas.microsoft.com/office/drawing/2014/main" id="{5ED422A7-9EE2-D8B9-44D5-7C4D2246E7F9}"/>
                  </a:ext>
                </a:extLst>
              </p:cNvPr>
              <p:cNvSpPr/>
              <p:nvPr/>
            </p:nvSpPr>
            <p:spPr>
              <a:xfrm>
                <a:off x="6609144" y="2122642"/>
                <a:ext cx="5195506" cy="4309871"/>
              </a:xfrm>
              <a:prstGeom prst="roundRect">
                <a:avLst/>
              </a:prstGeom>
              <a:solidFill>
                <a:srgbClr val="57BD83">
                  <a:alpha val="82000"/>
                </a:srgbClr>
              </a:solidFill>
              <a:ln>
                <a:noFill/>
              </a:ln>
              <a:effectLst>
                <a:softEdge rad="927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
            <p:nvSpPr>
              <p:cNvPr id="30" name="Rectangle: Rounded Corners 29">
                <a:extLst>
                  <a:ext uri="{FF2B5EF4-FFF2-40B4-BE49-F238E27FC236}">
                    <a16:creationId xmlns:a16="http://schemas.microsoft.com/office/drawing/2014/main" id="{BC8740D4-34DC-D683-72B0-5D75FC82A12E}"/>
                  </a:ext>
                </a:extLst>
              </p:cNvPr>
              <p:cNvSpPr/>
              <p:nvPr/>
            </p:nvSpPr>
            <p:spPr>
              <a:xfrm>
                <a:off x="7264033" y="2249574"/>
                <a:ext cx="4351163" cy="3526386"/>
              </a:xfrm>
              <a:prstGeom prst="roundRect">
                <a:avLst/>
              </a:prstGeom>
              <a:solidFill>
                <a:schemeClr val="bg1">
                  <a:lumMod val="95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grpSp>
        <p:grpSp>
          <p:nvGrpSpPr>
            <p:cNvPr id="10" name="Group 9">
              <a:extLst>
                <a:ext uri="{FF2B5EF4-FFF2-40B4-BE49-F238E27FC236}">
                  <a16:creationId xmlns:a16="http://schemas.microsoft.com/office/drawing/2014/main" id="{9757E752-8C3F-03CC-46E9-BBE45B1F8C58}"/>
                </a:ext>
              </a:extLst>
            </p:cNvPr>
            <p:cNvGrpSpPr/>
            <p:nvPr/>
          </p:nvGrpSpPr>
          <p:grpSpPr>
            <a:xfrm>
              <a:off x="7520361" y="2618725"/>
              <a:ext cx="3838506" cy="2788085"/>
              <a:chOff x="7524839" y="2552194"/>
              <a:chExt cx="3838506" cy="2788085"/>
            </a:xfrm>
          </p:grpSpPr>
          <p:sp>
            <p:nvSpPr>
              <p:cNvPr id="11" name="TextBox 10">
                <a:extLst>
                  <a:ext uri="{FF2B5EF4-FFF2-40B4-BE49-F238E27FC236}">
                    <a16:creationId xmlns:a16="http://schemas.microsoft.com/office/drawing/2014/main" id="{4538065F-1C54-4469-F0BC-A7252AA80DB5}"/>
                  </a:ext>
                </a:extLst>
              </p:cNvPr>
              <p:cNvSpPr txBox="1"/>
              <p:nvPr/>
            </p:nvSpPr>
            <p:spPr>
              <a:xfrm>
                <a:off x="8215011" y="4102567"/>
                <a:ext cx="3148334" cy="461665"/>
              </a:xfrm>
              <a:prstGeom prst="rect">
                <a:avLst/>
              </a:prstGeom>
              <a:noFill/>
            </p:spPr>
            <p:txBody>
              <a:bodyPr wrap="square" rtlCol="0">
                <a:spAutoFit/>
              </a:bodyPr>
              <a:lstStyle>
                <a:defPPr>
                  <a:defRPr lang="en-US"/>
                </a:defPPr>
                <a:lvl1pPr>
                  <a:defRPr sz="2800">
                    <a:solidFill>
                      <a:srgbClr val="57BD83"/>
                    </a:solidFill>
                    <a:latin typeface="Open Sans Light" pitchFamily="2" charset="0"/>
                    <a:ea typeface="Open Sans Light" pitchFamily="2" charset="0"/>
                    <a:cs typeface="Open Sans Light" pitchFamily="2" charset="0"/>
                  </a:defRPr>
                </a:lvl1pPr>
              </a:lstStyle>
              <a:p>
                <a:r>
                  <a:rPr lang="en-US" sz="2400" dirty="0">
                    <a:solidFill>
                      <a:schemeClr val="tx1"/>
                    </a:solidFill>
                    <a:latin typeface="Open Sans" pitchFamily="2" charset="0"/>
                    <a:ea typeface="Open Sans" pitchFamily="2" charset="0"/>
                    <a:cs typeface="Open Sans" pitchFamily="2" charset="0"/>
                  </a:rPr>
                  <a:t>@BIO-SUSHY Project</a:t>
                </a:r>
                <a:endParaRPr lang="el-GR" sz="2400" dirty="0">
                  <a:solidFill>
                    <a:schemeClr val="tx1"/>
                  </a:solidFill>
                  <a:latin typeface="Open Sans" pitchFamily="2" charset="0"/>
                  <a:ea typeface="Open Sans" pitchFamily="2" charset="0"/>
                  <a:cs typeface="Open Sans" pitchFamily="2" charset="0"/>
                </a:endParaRPr>
              </a:p>
            </p:txBody>
          </p:sp>
          <p:sp>
            <p:nvSpPr>
              <p:cNvPr id="12" name="TextBox 11">
                <a:extLst>
                  <a:ext uri="{FF2B5EF4-FFF2-40B4-BE49-F238E27FC236}">
                    <a16:creationId xmlns:a16="http://schemas.microsoft.com/office/drawing/2014/main" id="{B78DF371-6FF1-C1E0-8C4F-13146C988295}"/>
                  </a:ext>
                </a:extLst>
              </p:cNvPr>
              <p:cNvSpPr txBox="1"/>
              <p:nvPr/>
            </p:nvSpPr>
            <p:spPr>
              <a:xfrm>
                <a:off x="8215011" y="2573362"/>
                <a:ext cx="3148334" cy="461665"/>
              </a:xfrm>
              <a:prstGeom prst="rect">
                <a:avLst/>
              </a:prstGeom>
              <a:noFill/>
            </p:spPr>
            <p:txBody>
              <a:bodyPr wrap="square" rtlCol="0">
                <a:spAutoFit/>
              </a:bodyPr>
              <a:lstStyle/>
              <a:p>
                <a:r>
                  <a:rPr lang="en-US" sz="2400" dirty="0">
                    <a:latin typeface="Open Sans" pitchFamily="2" charset="0"/>
                    <a:ea typeface="Open Sans" pitchFamily="2" charset="0"/>
                    <a:cs typeface="Open Sans" pitchFamily="2" charset="0"/>
                  </a:rPr>
                  <a:t>www.bio-sushy.eu</a:t>
                </a:r>
                <a:endParaRPr lang="el-GR" sz="2400" dirty="0">
                  <a:latin typeface="Open Sans" pitchFamily="2" charset="0"/>
                  <a:ea typeface="Open Sans" pitchFamily="2" charset="0"/>
                  <a:cs typeface="Open Sans" pitchFamily="2" charset="0"/>
                </a:endParaRPr>
              </a:p>
            </p:txBody>
          </p:sp>
          <p:pic>
            <p:nvPicPr>
              <p:cNvPr id="17" name="Graphic 16" descr="World outline">
                <a:extLst>
                  <a:ext uri="{FF2B5EF4-FFF2-40B4-BE49-F238E27FC236}">
                    <a16:creationId xmlns:a16="http://schemas.microsoft.com/office/drawing/2014/main" id="{70E2725A-0D6C-8F93-343E-D4860321C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7306" y="2552194"/>
                <a:ext cx="504000" cy="504000"/>
              </a:xfrm>
              <a:prstGeom prst="rect">
                <a:avLst/>
              </a:prstGeom>
            </p:spPr>
          </p:pic>
          <p:pic>
            <p:nvPicPr>
              <p:cNvPr id="21" name="Graphic 20">
                <a:extLst>
                  <a:ext uri="{FF2B5EF4-FFF2-40B4-BE49-F238E27FC236}">
                    <a16:creationId xmlns:a16="http://schemas.microsoft.com/office/drawing/2014/main" id="{AE705EDA-6D99-199F-1D78-A7B11ED502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7306" y="4076562"/>
                <a:ext cx="504000" cy="504000"/>
              </a:xfrm>
              <a:prstGeom prst="rect">
                <a:avLst/>
              </a:prstGeom>
            </p:spPr>
          </p:pic>
          <p:sp>
            <p:nvSpPr>
              <p:cNvPr id="24" name="TextBox 23">
                <a:extLst>
                  <a:ext uri="{FF2B5EF4-FFF2-40B4-BE49-F238E27FC236}">
                    <a16:creationId xmlns:a16="http://schemas.microsoft.com/office/drawing/2014/main" id="{D979E27D-B55E-F38A-0360-50EC374C7252}"/>
                  </a:ext>
                </a:extLst>
              </p:cNvPr>
              <p:cNvSpPr txBox="1"/>
              <p:nvPr/>
            </p:nvSpPr>
            <p:spPr>
              <a:xfrm>
                <a:off x="8215011" y="3335545"/>
                <a:ext cx="3148334" cy="461665"/>
              </a:xfrm>
              <a:prstGeom prst="rect">
                <a:avLst/>
              </a:prstGeom>
              <a:noFill/>
            </p:spPr>
            <p:txBody>
              <a:bodyPr wrap="square" rtlCol="0">
                <a:spAutoFit/>
              </a:bodyPr>
              <a:lstStyle/>
              <a:p>
                <a:r>
                  <a:rPr lang="en-US" sz="2400" dirty="0">
                    <a:latin typeface="Open Sans" pitchFamily="2" charset="0"/>
                    <a:ea typeface="Open Sans" pitchFamily="2" charset="0"/>
                    <a:cs typeface="Open Sans" pitchFamily="2" charset="0"/>
                  </a:rPr>
                  <a:t>info@bio-sushy.eu</a:t>
                </a:r>
                <a:endParaRPr lang="el-GR" sz="2400" dirty="0">
                  <a:latin typeface="Open Sans" pitchFamily="2" charset="0"/>
                  <a:ea typeface="Open Sans" pitchFamily="2" charset="0"/>
                  <a:cs typeface="Open Sans" pitchFamily="2" charset="0"/>
                </a:endParaRPr>
              </a:p>
            </p:txBody>
          </p:sp>
          <p:pic>
            <p:nvPicPr>
              <p:cNvPr id="26" name="Graphic 25" descr="Envelope outline">
                <a:extLst>
                  <a:ext uri="{FF2B5EF4-FFF2-40B4-BE49-F238E27FC236}">
                    <a16:creationId xmlns:a16="http://schemas.microsoft.com/office/drawing/2014/main" id="{A3899D89-5B06-B15C-D453-33FB262088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24839" y="3311911"/>
                <a:ext cx="508934" cy="508934"/>
              </a:xfrm>
              <a:prstGeom prst="rect">
                <a:avLst/>
              </a:prstGeom>
            </p:spPr>
          </p:pic>
          <p:sp>
            <p:nvSpPr>
              <p:cNvPr id="27" name="TextBox 26">
                <a:extLst>
                  <a:ext uri="{FF2B5EF4-FFF2-40B4-BE49-F238E27FC236}">
                    <a16:creationId xmlns:a16="http://schemas.microsoft.com/office/drawing/2014/main" id="{BC03DA18-4D05-AEBF-483A-1E41B00655C6}"/>
                  </a:ext>
                </a:extLst>
              </p:cNvPr>
              <p:cNvSpPr txBox="1"/>
              <p:nvPr/>
            </p:nvSpPr>
            <p:spPr>
              <a:xfrm>
                <a:off x="8215011" y="4857447"/>
                <a:ext cx="3148334" cy="461665"/>
              </a:xfrm>
              <a:prstGeom prst="rect">
                <a:avLst/>
              </a:prstGeom>
              <a:noFill/>
            </p:spPr>
            <p:txBody>
              <a:bodyPr wrap="square" rtlCol="0">
                <a:spAutoFit/>
              </a:bodyPr>
              <a:lstStyle>
                <a:defPPr>
                  <a:defRPr lang="en-US"/>
                </a:defPPr>
                <a:lvl1pPr>
                  <a:defRPr sz="2800">
                    <a:solidFill>
                      <a:srgbClr val="57BD83"/>
                    </a:solidFill>
                    <a:latin typeface="Open Sans Light" pitchFamily="2" charset="0"/>
                    <a:ea typeface="Open Sans Light" pitchFamily="2" charset="0"/>
                    <a:cs typeface="Open Sans Light" pitchFamily="2" charset="0"/>
                  </a:defRPr>
                </a:lvl1pPr>
              </a:lstStyle>
              <a:p>
                <a:r>
                  <a:rPr lang="en-US" sz="2400" dirty="0">
                    <a:solidFill>
                      <a:schemeClr val="tx1"/>
                    </a:solidFill>
                    <a:latin typeface="Open Sans" pitchFamily="2" charset="0"/>
                    <a:ea typeface="Open Sans" pitchFamily="2" charset="0"/>
                    <a:cs typeface="Open Sans" pitchFamily="2" charset="0"/>
                  </a:rPr>
                  <a:t>@BIO-SUSHY Project</a:t>
                </a:r>
                <a:endParaRPr lang="el-GR" sz="2400" dirty="0">
                  <a:solidFill>
                    <a:schemeClr val="tx1"/>
                  </a:solidFill>
                  <a:latin typeface="Open Sans" pitchFamily="2" charset="0"/>
                  <a:ea typeface="Open Sans" pitchFamily="2" charset="0"/>
                  <a:cs typeface="Open Sans" pitchFamily="2" charset="0"/>
                </a:endParaRPr>
              </a:p>
            </p:txBody>
          </p:sp>
          <p:pic>
            <p:nvPicPr>
              <p:cNvPr id="28" name="Picture 2" descr="Brand Bluesky Icon from Tabler Line Set">
                <a:extLst>
                  <a:ext uri="{FF2B5EF4-FFF2-40B4-BE49-F238E27FC236}">
                    <a16:creationId xmlns:a16="http://schemas.microsoft.com/office/drawing/2014/main" id="{6ECD37AB-59A9-BD0F-071E-EA5B91C9C08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527306" y="4836279"/>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246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A294BF-E4E3-AAA4-A054-9A90ACF12E07}"/>
              </a:ext>
            </a:extLst>
          </p:cNvPr>
          <p:cNvSpPr/>
          <p:nvPr/>
        </p:nvSpPr>
        <p:spPr>
          <a:xfrm>
            <a:off x="3176717" y="549406"/>
            <a:ext cx="3101598" cy="1900870"/>
          </a:xfrm>
          <a:prstGeom prst="roundRect">
            <a:avLst/>
          </a:prstGeom>
          <a:solidFill>
            <a:schemeClr val="bg1">
              <a:alpha val="46000"/>
            </a:schemeClr>
          </a:solidFill>
          <a:ln>
            <a:noFill/>
          </a:ln>
          <a:effectLst>
            <a:softEdge rad="393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
        <p:nvSpPr>
          <p:cNvPr id="8" name="Round Diagonal Corner of Rectangle 5">
            <a:extLst>
              <a:ext uri="{FF2B5EF4-FFF2-40B4-BE49-F238E27FC236}">
                <a16:creationId xmlns:a16="http://schemas.microsoft.com/office/drawing/2014/main" id="{7029B4C6-B7AF-6156-6EB8-934C0D2B84BB}"/>
              </a:ext>
            </a:extLst>
          </p:cNvPr>
          <p:cNvSpPr/>
          <p:nvPr/>
        </p:nvSpPr>
        <p:spPr>
          <a:xfrm>
            <a:off x="3718669" y="555323"/>
            <a:ext cx="2559645" cy="1269700"/>
          </a:xfrm>
          <a:prstGeom prst="round2DiagRect">
            <a:avLst>
              <a:gd name="adj1" fmla="val 0"/>
              <a:gd name="adj2" fmla="val 34315"/>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solidFill>
                <a:schemeClr val="tx1">
                  <a:lumMod val="85000"/>
                  <a:lumOff val="15000"/>
                </a:schemeClr>
              </a:solidFill>
              <a:latin typeface="Open Sans" panose="020B0606030504020204" pitchFamily="34" charset="0"/>
            </a:endParaRPr>
          </a:p>
        </p:txBody>
      </p:sp>
      <p:cxnSp>
        <p:nvCxnSpPr>
          <p:cNvPr id="3" name="Straight Connector 2">
            <a:extLst>
              <a:ext uri="{FF2B5EF4-FFF2-40B4-BE49-F238E27FC236}">
                <a16:creationId xmlns:a16="http://schemas.microsoft.com/office/drawing/2014/main" id="{B9B4CE15-56CF-F7D4-4244-266AFBD1B99A}"/>
              </a:ext>
            </a:extLst>
          </p:cNvPr>
          <p:cNvCxnSpPr>
            <a:cxnSpLocks/>
          </p:cNvCxnSpPr>
          <p:nvPr/>
        </p:nvCxnSpPr>
        <p:spPr>
          <a:xfrm>
            <a:off x="3177915" y="243985"/>
            <a:ext cx="0" cy="1839649"/>
          </a:xfrm>
          <a:prstGeom prst="line">
            <a:avLst/>
          </a:prstGeom>
          <a:ln w="22225">
            <a:solidFill>
              <a:srgbClr val="57BD83"/>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0B8A2E58-94AD-AE4A-9325-E5F7C75F3625}"/>
              </a:ext>
            </a:extLst>
          </p:cNvPr>
          <p:cNvSpPr txBox="1"/>
          <p:nvPr/>
        </p:nvSpPr>
        <p:spPr>
          <a:xfrm>
            <a:off x="6877881" y="179566"/>
            <a:ext cx="5075576" cy="1802929"/>
          </a:xfrm>
          <a:prstGeom prst="rect">
            <a:avLst/>
          </a:prstGeom>
          <a:noFill/>
        </p:spPr>
        <p:txBody>
          <a:bodyPr wrap="square" rtlCol="0">
            <a:spAutoFit/>
          </a:bodyPr>
          <a:lstStyle/>
          <a:p>
            <a:pPr>
              <a:lnSpc>
                <a:spcPct val="200000"/>
              </a:lnSpc>
            </a:pPr>
            <a:r>
              <a:rPr lang="en-US" sz="2400" b="1" dirty="0">
                <a:solidFill>
                  <a:schemeClr val="bg1"/>
                </a:solidFill>
                <a:latin typeface="Open Sans" panose="020B0606030504020204" pitchFamily="34" charset="0"/>
                <a:cs typeface="Open Sans" panose="020B0606030504020204" pitchFamily="34" charset="0"/>
              </a:rPr>
              <a:t>Name </a:t>
            </a:r>
            <a:endParaRPr lang="en-GR" sz="2400" b="1" dirty="0">
              <a:solidFill>
                <a:schemeClr val="bg1"/>
              </a:solidFill>
              <a:latin typeface="Open Sans" panose="020B0606030504020204" pitchFamily="34" charset="0"/>
              <a:cs typeface="Open Sans" panose="020B0606030504020204" pitchFamily="34" charset="0"/>
            </a:endParaRPr>
          </a:p>
          <a:p>
            <a:pPr>
              <a:lnSpc>
                <a:spcPct val="200000"/>
              </a:lnSpc>
            </a:pPr>
            <a:r>
              <a:rPr lang="en-US" sz="1700" b="1" dirty="0">
                <a:solidFill>
                  <a:schemeClr val="bg1"/>
                </a:solidFill>
                <a:latin typeface="Open Sans" panose="020B0606030504020204" pitchFamily="34" charset="0"/>
                <a:cs typeface="Open Sans" panose="020B0606030504020204" pitchFamily="34" charset="0"/>
              </a:rPr>
              <a:t>youremail@email.com </a:t>
            </a:r>
            <a:endParaRPr lang="en-GR" sz="1700" b="1" dirty="0">
              <a:solidFill>
                <a:schemeClr val="bg1"/>
              </a:solidFill>
              <a:latin typeface="Open Sans" panose="020B0606030504020204" pitchFamily="34" charset="0"/>
              <a:cs typeface="Open Sans" panose="020B0606030504020204" pitchFamily="34" charset="0"/>
            </a:endParaRPr>
          </a:p>
          <a:p>
            <a:pPr>
              <a:lnSpc>
                <a:spcPct val="200000"/>
              </a:lnSpc>
            </a:pPr>
            <a:r>
              <a:rPr lang="fr-BE" sz="1700" b="1" dirty="0" err="1">
                <a:solidFill>
                  <a:schemeClr val="bg1"/>
                </a:solidFill>
                <a:latin typeface="Open Sans" panose="020B0606030504020204" pitchFamily="34" charset="0"/>
                <a:cs typeface="Open Sans" panose="020B0606030504020204" pitchFamily="34" charset="0"/>
              </a:rPr>
              <a:t>Your</a:t>
            </a:r>
            <a:r>
              <a:rPr lang="fr-BE" sz="1700" b="1" dirty="0">
                <a:solidFill>
                  <a:schemeClr val="bg1"/>
                </a:solidFill>
                <a:latin typeface="Open Sans" panose="020B0606030504020204" pitchFamily="34" charset="0"/>
                <a:cs typeface="Open Sans" panose="020B0606030504020204" pitchFamily="34" charset="0"/>
              </a:rPr>
              <a:t> </a:t>
            </a:r>
            <a:r>
              <a:rPr lang="fr-BE" sz="1700" b="1" dirty="0" err="1">
                <a:solidFill>
                  <a:schemeClr val="bg1"/>
                </a:solidFill>
                <a:latin typeface="Open Sans" panose="020B0606030504020204" pitchFamily="34" charset="0"/>
                <a:cs typeface="Open Sans" panose="020B0606030504020204" pitchFamily="34" charset="0"/>
              </a:rPr>
              <a:t>Entity</a:t>
            </a:r>
            <a:endParaRPr lang="en-GR" sz="1700" b="1" dirty="0">
              <a:solidFill>
                <a:schemeClr val="bg1"/>
              </a:solidFill>
              <a:latin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ACAD2CDC-1984-AAC0-3083-0BDEBCCC306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184856" y="579947"/>
            <a:ext cx="1627270" cy="1220452"/>
          </a:xfrm>
          <a:prstGeom prst="rect">
            <a:avLst/>
          </a:prstGeom>
        </p:spPr>
      </p:pic>
      <p:sp>
        <p:nvSpPr>
          <p:cNvPr id="9" name="TextBox 8">
            <a:extLst>
              <a:ext uri="{FF2B5EF4-FFF2-40B4-BE49-F238E27FC236}">
                <a16:creationId xmlns:a16="http://schemas.microsoft.com/office/drawing/2014/main" id="{66BB6C96-60EC-D85D-C1D4-075187CCBB36}"/>
              </a:ext>
            </a:extLst>
          </p:cNvPr>
          <p:cNvSpPr txBox="1"/>
          <p:nvPr/>
        </p:nvSpPr>
        <p:spPr>
          <a:xfrm>
            <a:off x="2167681" y="2349137"/>
            <a:ext cx="7856638" cy="2626168"/>
          </a:xfrm>
          <a:prstGeom prst="rect">
            <a:avLst/>
          </a:prstGeom>
          <a:noFill/>
        </p:spPr>
        <p:txBody>
          <a:bodyPr wrap="none" rtlCol="0">
            <a:spAutoFit/>
          </a:bodyPr>
          <a:lstStyle/>
          <a:p>
            <a:pPr algn="ctr">
              <a:lnSpc>
                <a:spcPct val="200000"/>
              </a:lnSpc>
            </a:pPr>
            <a:r>
              <a:rPr lang="en-US" sz="9600" b="1" dirty="0">
                <a:solidFill>
                  <a:schemeClr val="bg1">
                    <a:alpha val="75000"/>
                  </a:schemeClr>
                </a:solidFill>
                <a:latin typeface="Open Sans" panose="020B0606030504020204" pitchFamily="34" charset="0"/>
                <a:ea typeface="Open Sans" panose="020B0606030504020204" pitchFamily="34" charset="0"/>
                <a:cs typeface="Open Sans" panose="020B0606030504020204" pitchFamily="34" charset="0"/>
              </a:rPr>
              <a:t>THANK YOU!</a:t>
            </a:r>
            <a:endParaRPr lang="en-GR" sz="9600" b="1" dirty="0">
              <a:solidFill>
                <a:schemeClr val="bg1">
                  <a:alpha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554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96FD9-F00B-9548-78DE-0F9A5390D032}"/>
              </a:ext>
            </a:extLst>
          </p:cNvPr>
          <p:cNvSpPr/>
          <p:nvPr/>
        </p:nvSpPr>
        <p:spPr>
          <a:xfrm>
            <a:off x="11691756" y="6419568"/>
            <a:ext cx="307126" cy="246221"/>
          </a:xfrm>
          <a:prstGeom prst="rect">
            <a:avLst/>
          </a:prstGeom>
        </p:spPr>
        <p:txBody>
          <a:bodyPr wrap="square">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3</a:t>
            </a:fld>
            <a:endParaRPr lang="en-ID" sz="1000" dirty="0">
              <a:solidFill>
                <a:schemeClr val="bg1"/>
              </a:solidFill>
              <a:latin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CB41975D-FAF3-6E6C-3AD4-8979E31BA548}"/>
              </a:ext>
            </a:extLst>
          </p:cNvPr>
          <p:cNvSpPr txBox="1"/>
          <p:nvPr/>
        </p:nvSpPr>
        <p:spPr>
          <a:xfrm>
            <a:off x="3402044" y="823557"/>
            <a:ext cx="5387911" cy="646331"/>
          </a:xfrm>
          <a:prstGeom prst="rect">
            <a:avLst/>
          </a:prstGeom>
          <a:noFill/>
        </p:spPr>
        <p:txBody>
          <a:bodyPr wrap="square" rtlCol="0">
            <a:spAutoFit/>
          </a:bodyPr>
          <a:lstStyle/>
          <a:p>
            <a:pPr algn="ctr"/>
            <a:r>
              <a:rPr lang="en-US" sz="3600" b="1" dirty="0">
                <a:solidFill>
                  <a:srgbClr val="57BD83"/>
                </a:solidFill>
                <a:latin typeface="Open Sans" panose="020B0606030504020204" pitchFamily="34" charset="0"/>
                <a:ea typeface="Open Sans" panose="020B0606030504020204" pitchFamily="34" charset="0"/>
                <a:cs typeface="Open Sans" panose="020B0606030504020204" pitchFamily="34" charset="0"/>
              </a:rPr>
              <a:t>Objectives</a:t>
            </a:r>
            <a:endParaRPr lang="en-US" sz="2800" b="1" dirty="0">
              <a:solidFill>
                <a:srgbClr val="57BD8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73D32DDA-C71C-AEC2-D1D6-D58D9A38B8DE}"/>
              </a:ext>
            </a:extLst>
          </p:cNvPr>
          <p:cNvSpPr txBox="1"/>
          <p:nvPr/>
        </p:nvSpPr>
        <p:spPr>
          <a:xfrm>
            <a:off x="164019" y="4972726"/>
            <a:ext cx="1903564" cy="791692"/>
          </a:xfrm>
          <a:prstGeom prst="rect">
            <a:avLst/>
          </a:prstGeom>
          <a:noFill/>
        </p:spPr>
        <p:txBody>
          <a:bodyPr wrap="square" rtlCol="0">
            <a:spAutoFit/>
          </a:bodyPr>
          <a:lstStyle/>
          <a:p>
            <a:pPr algn="ctr">
              <a:lnSpc>
                <a:spcPct val="150000"/>
              </a:lnSpc>
            </a:pPr>
            <a:r>
              <a:rPr lang="en-US" sz="1600" dirty="0">
                <a:latin typeface="Open Sans" panose="020B0606030504020204" pitchFamily="34" charset="0"/>
              </a:rPr>
              <a:t>Hydro/oleophobic </a:t>
            </a:r>
            <a:r>
              <a:rPr lang="en-US" sz="1600" b="1" dirty="0">
                <a:latin typeface="Open Sans" panose="020B0606030504020204" pitchFamily="34" charset="0"/>
              </a:rPr>
              <a:t>additives</a:t>
            </a:r>
          </a:p>
        </p:txBody>
      </p:sp>
      <p:grpSp>
        <p:nvGrpSpPr>
          <p:cNvPr id="16" name="Group 15">
            <a:extLst>
              <a:ext uri="{FF2B5EF4-FFF2-40B4-BE49-F238E27FC236}">
                <a16:creationId xmlns:a16="http://schemas.microsoft.com/office/drawing/2014/main" id="{773B16A6-669A-E8AF-EE68-4B31012D7301}"/>
              </a:ext>
            </a:extLst>
          </p:cNvPr>
          <p:cNvGrpSpPr/>
          <p:nvPr/>
        </p:nvGrpSpPr>
        <p:grpSpPr>
          <a:xfrm>
            <a:off x="2633714" y="1582599"/>
            <a:ext cx="6924572" cy="749850"/>
            <a:chOff x="3496075" y="1742047"/>
            <a:chExt cx="4856614" cy="281152"/>
          </a:xfrm>
        </p:grpSpPr>
        <p:sp>
          <p:nvSpPr>
            <p:cNvPr id="19" name="Round Diagonal Corner of Rectangle 3">
              <a:extLst>
                <a:ext uri="{FF2B5EF4-FFF2-40B4-BE49-F238E27FC236}">
                  <a16:creationId xmlns:a16="http://schemas.microsoft.com/office/drawing/2014/main" id="{321C6A62-DB7A-395C-D70E-D0D0BB82E0C1}"/>
                </a:ext>
              </a:extLst>
            </p:cNvPr>
            <p:cNvSpPr/>
            <p:nvPr/>
          </p:nvSpPr>
          <p:spPr>
            <a:xfrm>
              <a:off x="3496075" y="1742047"/>
              <a:ext cx="4856614" cy="281152"/>
            </a:xfrm>
            <a:prstGeom prst="round2DiagRect">
              <a:avLst>
                <a:gd name="adj1" fmla="val 0"/>
                <a:gd name="adj2" fmla="val 21063"/>
              </a:avLst>
            </a:prstGeom>
            <a:solidFill>
              <a:srgbClr val="57BD8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Open Sans" panose="020B0606030504020204" pitchFamily="34" charset="0"/>
              </a:endParaRPr>
            </a:p>
          </p:txBody>
        </p:sp>
        <p:sp>
          <p:nvSpPr>
            <p:cNvPr id="21" name="TextBox 20">
              <a:extLst>
                <a:ext uri="{FF2B5EF4-FFF2-40B4-BE49-F238E27FC236}">
                  <a16:creationId xmlns:a16="http://schemas.microsoft.com/office/drawing/2014/main" id="{8CE95DBA-2E2E-0EC5-4513-4AFB17713521}"/>
                </a:ext>
              </a:extLst>
            </p:cNvPr>
            <p:cNvSpPr txBox="1"/>
            <p:nvPr/>
          </p:nvSpPr>
          <p:spPr>
            <a:xfrm>
              <a:off x="3631712" y="1772525"/>
              <a:ext cx="4585340" cy="220196"/>
            </a:xfrm>
            <a:prstGeom prst="rect">
              <a:avLst/>
            </a:prstGeom>
            <a:noFill/>
          </p:spPr>
          <p:txBody>
            <a:bodyPr wrap="square" rtlCol="0">
              <a:spAutoFit/>
            </a:bodyPr>
            <a:lstStyle/>
            <a:p>
              <a:pPr algn="ctr">
                <a:lnSpc>
                  <a:spcPct val="150000"/>
                </a:lnSpc>
              </a:pPr>
              <a:r>
                <a:rPr lang="en-US" sz="2400" dirty="0">
                  <a:latin typeface="Open Sans" panose="020B0606030504020204" pitchFamily="34" charset="0"/>
                </a:rPr>
                <a:t>Develop</a:t>
              </a:r>
              <a:r>
                <a:rPr lang="en-US" sz="2400" b="1" dirty="0">
                  <a:latin typeface="Open Sans" panose="020B0606030504020204" pitchFamily="34" charset="0"/>
                </a:rPr>
                <a:t> 3 PFAS-free bio-based coatings</a:t>
              </a:r>
              <a:endParaRPr lang="en-GR" sz="2400" b="1" dirty="0">
                <a:latin typeface="Open Sans" panose="020B0606030504020204" pitchFamily="34" charset="0"/>
              </a:endParaRPr>
            </a:p>
          </p:txBody>
        </p:sp>
      </p:grpSp>
      <p:pic>
        <p:nvPicPr>
          <p:cNvPr id="22" name="image39.png">
            <a:extLst>
              <a:ext uri="{FF2B5EF4-FFF2-40B4-BE49-F238E27FC236}">
                <a16:creationId xmlns:a16="http://schemas.microsoft.com/office/drawing/2014/main" id="{36D6B367-4EB0-6C6F-25B5-9F7C77D42D73}"/>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675375" y="3429000"/>
            <a:ext cx="880852" cy="1459952"/>
          </a:xfrm>
          <a:prstGeom prst="rect">
            <a:avLst/>
          </a:prstGeom>
          <a:ln/>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7" name="Ink 66">
                <a:extLst>
                  <a:ext uri="{FF2B5EF4-FFF2-40B4-BE49-F238E27FC236}">
                    <a16:creationId xmlns:a16="http://schemas.microsoft.com/office/drawing/2014/main" id="{08482DBA-416B-7DE5-552E-C857F612C405}"/>
                  </a:ext>
                </a:extLst>
              </p14:cNvPr>
              <p14:cNvContentPartPr/>
              <p14:nvPr/>
            </p14:nvContentPartPr>
            <p14:xfrm>
              <a:off x="4470200" y="4927320"/>
              <a:ext cx="360" cy="360"/>
            </p14:xfrm>
          </p:contentPart>
        </mc:Choice>
        <mc:Fallback xmlns="">
          <p:pic>
            <p:nvPicPr>
              <p:cNvPr id="67" name="Ink 66">
                <a:extLst>
                  <a:ext uri="{FF2B5EF4-FFF2-40B4-BE49-F238E27FC236}">
                    <a16:creationId xmlns:a16="http://schemas.microsoft.com/office/drawing/2014/main" id="{08482DBA-416B-7DE5-552E-C857F612C405}"/>
                  </a:ext>
                </a:extLst>
              </p:cNvPr>
              <p:cNvPicPr/>
              <p:nvPr/>
            </p:nvPicPr>
            <p:blipFill>
              <a:blip r:embed="rId5"/>
              <a:stretch>
                <a:fillRect/>
              </a:stretch>
            </p:blipFill>
            <p:spPr>
              <a:xfrm>
                <a:off x="4452200" y="4819320"/>
                <a:ext cx="36000" cy="216000"/>
              </a:xfrm>
              <a:prstGeom prst="rect">
                <a:avLst/>
              </a:prstGeom>
            </p:spPr>
          </p:pic>
        </mc:Fallback>
      </mc:AlternateContent>
      <p:grpSp>
        <p:nvGrpSpPr>
          <p:cNvPr id="14" name="Group 13">
            <a:extLst>
              <a:ext uri="{FF2B5EF4-FFF2-40B4-BE49-F238E27FC236}">
                <a16:creationId xmlns:a16="http://schemas.microsoft.com/office/drawing/2014/main" id="{2E6E8BE2-DECE-76C1-DCF8-F4BF53E172A1}"/>
              </a:ext>
            </a:extLst>
          </p:cNvPr>
          <p:cNvGrpSpPr/>
          <p:nvPr/>
        </p:nvGrpSpPr>
        <p:grpSpPr>
          <a:xfrm>
            <a:off x="2823540" y="3703477"/>
            <a:ext cx="9137133" cy="973959"/>
            <a:chOff x="2823540" y="3532601"/>
            <a:chExt cx="9137133" cy="973959"/>
          </a:xfrm>
        </p:grpSpPr>
        <p:sp>
          <p:nvSpPr>
            <p:cNvPr id="9" name="TextBox 8">
              <a:extLst>
                <a:ext uri="{FF2B5EF4-FFF2-40B4-BE49-F238E27FC236}">
                  <a16:creationId xmlns:a16="http://schemas.microsoft.com/office/drawing/2014/main" id="{14EEDCDA-CFF1-52FE-9596-89C85810EC5D}"/>
                </a:ext>
              </a:extLst>
            </p:cNvPr>
            <p:cNvSpPr txBox="1"/>
            <p:nvPr/>
          </p:nvSpPr>
          <p:spPr>
            <a:xfrm>
              <a:off x="4237852" y="3834914"/>
              <a:ext cx="4283142" cy="369332"/>
            </a:xfrm>
            <a:prstGeom prst="rect">
              <a:avLst/>
            </a:prstGeom>
            <a:noFill/>
          </p:spPr>
          <p:txBody>
            <a:bodyPr wrap="square" rtlCol="0">
              <a:spAutoFit/>
            </a:bodyPr>
            <a:lstStyle/>
            <a:p>
              <a:r>
                <a:rPr lang="en-US" dirty="0">
                  <a:latin typeface="Open Sans" panose="020B0606030504020204" pitchFamily="34" charset="0"/>
                </a:rPr>
                <a:t>Water-based </a:t>
              </a:r>
              <a:r>
                <a:rPr lang="en-US" b="1" dirty="0">
                  <a:latin typeface="Open Sans" panose="020B0606030504020204" pitchFamily="34" charset="0"/>
                </a:rPr>
                <a:t>hybrid</a:t>
              </a:r>
              <a:r>
                <a:rPr lang="en-US" dirty="0">
                  <a:latin typeface="Open Sans" panose="020B0606030504020204" pitchFamily="34" charset="0"/>
                </a:rPr>
                <a:t> </a:t>
              </a:r>
              <a:r>
                <a:rPr lang="en-US" b="1" dirty="0">
                  <a:latin typeface="Open Sans" panose="020B0606030504020204" pitchFamily="34" charset="0"/>
                </a:rPr>
                <a:t>sol-gel</a:t>
              </a:r>
              <a:r>
                <a:rPr lang="en-US" dirty="0">
                  <a:latin typeface="Open Sans" panose="020B0606030504020204" pitchFamily="34" charset="0"/>
                </a:rPr>
                <a:t> organic</a:t>
              </a:r>
            </a:p>
          </p:txBody>
        </p:sp>
        <p:grpSp>
          <p:nvGrpSpPr>
            <p:cNvPr id="91" name="Group 90">
              <a:extLst>
                <a:ext uri="{FF2B5EF4-FFF2-40B4-BE49-F238E27FC236}">
                  <a16:creationId xmlns:a16="http://schemas.microsoft.com/office/drawing/2014/main" id="{52B9C8F7-5C53-A210-61B9-CC92C76B98E5}"/>
                </a:ext>
              </a:extLst>
            </p:cNvPr>
            <p:cNvGrpSpPr/>
            <p:nvPr/>
          </p:nvGrpSpPr>
          <p:grpSpPr>
            <a:xfrm>
              <a:off x="9440392" y="3532601"/>
              <a:ext cx="2520281" cy="973959"/>
              <a:chOff x="3342640" y="4069540"/>
              <a:chExt cx="4724400" cy="1825737"/>
            </a:xfrm>
          </p:grpSpPr>
          <p:sp>
            <p:nvSpPr>
              <p:cNvPr id="92" name="Trapezoid 91">
                <a:extLst>
                  <a:ext uri="{FF2B5EF4-FFF2-40B4-BE49-F238E27FC236}">
                    <a16:creationId xmlns:a16="http://schemas.microsoft.com/office/drawing/2014/main" id="{310E35D0-EBF9-EA7E-6F03-DDCA5A8F7D1E}"/>
                  </a:ext>
                </a:extLst>
              </p:cNvPr>
              <p:cNvSpPr/>
              <p:nvPr/>
            </p:nvSpPr>
            <p:spPr>
              <a:xfrm rot="10800000">
                <a:off x="3521562" y="5102349"/>
                <a:ext cx="1409994" cy="723179"/>
              </a:xfrm>
              <a:prstGeom prst="trapezoid">
                <a:avLst/>
              </a:prstGeom>
              <a:solidFill>
                <a:schemeClr val="accent4">
                  <a:lumMod val="20000"/>
                  <a:lumOff val="80000"/>
                  <a:alpha val="2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apezoid 92">
                <a:extLst>
                  <a:ext uri="{FF2B5EF4-FFF2-40B4-BE49-F238E27FC236}">
                    <a16:creationId xmlns:a16="http://schemas.microsoft.com/office/drawing/2014/main" id="{73FC8C85-085B-8C35-433C-13057E3784E9}"/>
                  </a:ext>
                </a:extLst>
              </p:cNvPr>
              <p:cNvSpPr/>
              <p:nvPr/>
            </p:nvSpPr>
            <p:spPr>
              <a:xfrm rot="10800000">
                <a:off x="3342640" y="4988560"/>
                <a:ext cx="1767840" cy="906717"/>
              </a:xfrm>
              <a:prstGeom prst="trapezoi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09DF8E63-37F2-6D26-FA82-A438B256758D}"/>
                  </a:ext>
                </a:extLst>
              </p:cNvPr>
              <p:cNvGrpSpPr/>
              <p:nvPr/>
            </p:nvGrpSpPr>
            <p:grpSpPr>
              <a:xfrm>
                <a:off x="3979091" y="5216472"/>
                <a:ext cx="494934" cy="509382"/>
                <a:chOff x="3979091" y="5216472"/>
                <a:chExt cx="494934" cy="509382"/>
              </a:xfrm>
            </p:grpSpPr>
            <p:sp>
              <p:nvSpPr>
                <p:cNvPr id="102" name="Oval 101">
                  <a:extLst>
                    <a:ext uri="{FF2B5EF4-FFF2-40B4-BE49-F238E27FC236}">
                      <a16:creationId xmlns:a16="http://schemas.microsoft.com/office/drawing/2014/main" id="{CCA49D5A-CDCF-0B8F-1873-F1DE1EE99624}"/>
                    </a:ext>
                  </a:extLst>
                </p:cNvPr>
                <p:cNvSpPr/>
                <p:nvPr/>
              </p:nvSpPr>
              <p:spPr>
                <a:xfrm>
                  <a:off x="3979091" y="5216472"/>
                  <a:ext cx="494934" cy="494934"/>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102" descr="Refresh outline">
                  <a:extLst>
                    <a:ext uri="{FF2B5EF4-FFF2-40B4-BE49-F238E27FC236}">
                      <a16:creationId xmlns:a16="http://schemas.microsoft.com/office/drawing/2014/main" id="{CC263964-8691-157E-0223-5021F6EF01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4000072" y="5272883"/>
                  <a:ext cx="452971" cy="452971"/>
                </a:xfrm>
                <a:prstGeom prst="rect">
                  <a:avLst/>
                </a:prstGeom>
              </p:spPr>
            </p:pic>
          </p:grpSp>
          <p:sp>
            <p:nvSpPr>
              <p:cNvPr id="95" name="Freeform: Shape 94">
                <a:extLst>
                  <a:ext uri="{FF2B5EF4-FFF2-40B4-BE49-F238E27FC236}">
                    <a16:creationId xmlns:a16="http://schemas.microsoft.com/office/drawing/2014/main" id="{981B7E77-BF55-FBBC-C11C-BE2D6C7DBF23}"/>
                  </a:ext>
                </a:extLst>
              </p:cNvPr>
              <p:cNvSpPr/>
              <p:nvPr/>
            </p:nvSpPr>
            <p:spPr>
              <a:xfrm>
                <a:off x="3484879" y="4494580"/>
                <a:ext cx="4582161" cy="1226986"/>
              </a:xfrm>
              <a:custGeom>
                <a:avLst/>
                <a:gdLst>
                  <a:gd name="connsiteX0" fmla="*/ 0 w 5189220"/>
                  <a:gd name="connsiteY0" fmla="*/ 152566 h 1226986"/>
                  <a:gd name="connsiteX1" fmla="*/ 876300 w 5189220"/>
                  <a:gd name="connsiteY1" fmla="*/ 1226986 h 1226986"/>
                  <a:gd name="connsiteX2" fmla="*/ 2232660 w 5189220"/>
                  <a:gd name="connsiteY2" fmla="*/ 152566 h 1226986"/>
                  <a:gd name="connsiteX3" fmla="*/ 5189220 w 5189220"/>
                  <a:gd name="connsiteY3" fmla="*/ 7786 h 1226986"/>
                </a:gdLst>
                <a:ahLst/>
                <a:cxnLst>
                  <a:cxn ang="0">
                    <a:pos x="connsiteX0" y="connsiteY0"/>
                  </a:cxn>
                  <a:cxn ang="0">
                    <a:pos x="connsiteX1" y="connsiteY1"/>
                  </a:cxn>
                  <a:cxn ang="0">
                    <a:pos x="connsiteX2" y="connsiteY2"/>
                  </a:cxn>
                  <a:cxn ang="0">
                    <a:pos x="connsiteX3" y="connsiteY3"/>
                  </a:cxn>
                </a:cxnLst>
                <a:rect l="l" t="t" r="r" b="b"/>
                <a:pathLst>
                  <a:path w="5189220" h="1226986">
                    <a:moveTo>
                      <a:pt x="0" y="152566"/>
                    </a:moveTo>
                    <a:cubicBezTo>
                      <a:pt x="252095" y="689776"/>
                      <a:pt x="504190" y="1226986"/>
                      <a:pt x="876300" y="1226986"/>
                    </a:cubicBezTo>
                    <a:cubicBezTo>
                      <a:pt x="1248410" y="1226986"/>
                      <a:pt x="1513840" y="355766"/>
                      <a:pt x="2232660" y="152566"/>
                    </a:cubicBezTo>
                    <a:cubicBezTo>
                      <a:pt x="2951480" y="-50634"/>
                      <a:pt x="4989830" y="7786"/>
                      <a:pt x="5189220" y="7786"/>
                    </a:cubicBezTo>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820B6E2B-B1F8-8FE2-5C0E-1DFEABD82920}"/>
                  </a:ext>
                </a:extLst>
              </p:cNvPr>
              <p:cNvGrpSpPr/>
              <p:nvPr/>
            </p:nvGrpSpPr>
            <p:grpSpPr>
              <a:xfrm>
                <a:off x="5481843" y="4578923"/>
                <a:ext cx="494934" cy="509382"/>
                <a:chOff x="3979091" y="5202024"/>
                <a:chExt cx="494934" cy="509382"/>
              </a:xfrm>
            </p:grpSpPr>
            <p:sp>
              <p:nvSpPr>
                <p:cNvPr id="100" name="Oval 99">
                  <a:extLst>
                    <a:ext uri="{FF2B5EF4-FFF2-40B4-BE49-F238E27FC236}">
                      <a16:creationId xmlns:a16="http://schemas.microsoft.com/office/drawing/2014/main" id="{1463FEEF-2454-3563-C67B-BF4C56725619}"/>
                    </a:ext>
                  </a:extLst>
                </p:cNvPr>
                <p:cNvSpPr/>
                <p:nvPr/>
              </p:nvSpPr>
              <p:spPr>
                <a:xfrm>
                  <a:off x="3979091" y="5216472"/>
                  <a:ext cx="494934" cy="494934"/>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Graphic 100" descr="Refresh outline">
                  <a:extLst>
                    <a:ext uri="{FF2B5EF4-FFF2-40B4-BE49-F238E27FC236}">
                      <a16:creationId xmlns:a16="http://schemas.microsoft.com/office/drawing/2014/main" id="{1D44CA72-7586-CB69-593B-6BA76562D2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flipV="1">
                  <a:off x="3990696" y="5202024"/>
                  <a:ext cx="452971" cy="452971"/>
                </a:xfrm>
                <a:prstGeom prst="rect">
                  <a:avLst/>
                </a:prstGeom>
              </p:spPr>
            </p:pic>
          </p:grpSp>
          <p:grpSp>
            <p:nvGrpSpPr>
              <p:cNvPr id="97" name="Group 96">
                <a:extLst>
                  <a:ext uri="{FF2B5EF4-FFF2-40B4-BE49-F238E27FC236}">
                    <a16:creationId xmlns:a16="http://schemas.microsoft.com/office/drawing/2014/main" id="{696C499C-929E-1273-198D-ED21AA86B42C}"/>
                  </a:ext>
                </a:extLst>
              </p:cNvPr>
              <p:cNvGrpSpPr/>
              <p:nvPr/>
            </p:nvGrpSpPr>
            <p:grpSpPr>
              <a:xfrm>
                <a:off x="5430999" y="4069540"/>
                <a:ext cx="494934" cy="509382"/>
                <a:chOff x="3979091" y="5216472"/>
                <a:chExt cx="494934" cy="509382"/>
              </a:xfrm>
            </p:grpSpPr>
            <p:sp>
              <p:nvSpPr>
                <p:cNvPr id="98" name="Oval 97">
                  <a:extLst>
                    <a:ext uri="{FF2B5EF4-FFF2-40B4-BE49-F238E27FC236}">
                      <a16:creationId xmlns:a16="http://schemas.microsoft.com/office/drawing/2014/main" id="{28C23060-E266-1E99-1627-11F88F31BE7D}"/>
                    </a:ext>
                  </a:extLst>
                </p:cNvPr>
                <p:cNvSpPr/>
                <p:nvPr/>
              </p:nvSpPr>
              <p:spPr>
                <a:xfrm>
                  <a:off x="3979091" y="5216472"/>
                  <a:ext cx="494934" cy="494934"/>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Graphic 98" descr="Refresh outline">
                  <a:extLst>
                    <a:ext uri="{FF2B5EF4-FFF2-40B4-BE49-F238E27FC236}">
                      <a16:creationId xmlns:a16="http://schemas.microsoft.com/office/drawing/2014/main" id="{068B2E0B-0039-E5E3-7478-498EB8007F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flipH="1">
                  <a:off x="4000072" y="5272883"/>
                  <a:ext cx="452971" cy="452971"/>
                </a:xfrm>
                <a:prstGeom prst="rect">
                  <a:avLst/>
                </a:prstGeom>
              </p:spPr>
            </p:pic>
          </p:grpSp>
        </p:grpSp>
        <p:pic>
          <p:nvPicPr>
            <p:cNvPr id="7" name="Graphic 6">
              <a:extLst>
                <a:ext uri="{FF2B5EF4-FFF2-40B4-BE49-F238E27FC236}">
                  <a16:creationId xmlns:a16="http://schemas.microsoft.com/office/drawing/2014/main" id="{E03EA089-8E09-3041-885D-36A8A6E8F7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3540" y="3624133"/>
              <a:ext cx="943454" cy="790895"/>
            </a:xfrm>
            <a:prstGeom prst="rect">
              <a:avLst/>
            </a:prstGeom>
          </p:spPr>
        </p:pic>
      </p:grpSp>
      <p:grpSp>
        <p:nvGrpSpPr>
          <p:cNvPr id="15" name="Group 14">
            <a:extLst>
              <a:ext uri="{FF2B5EF4-FFF2-40B4-BE49-F238E27FC236}">
                <a16:creationId xmlns:a16="http://schemas.microsoft.com/office/drawing/2014/main" id="{5351485B-4099-8F79-7951-DABF6FAAE1E4}"/>
              </a:ext>
            </a:extLst>
          </p:cNvPr>
          <p:cNvGrpSpPr/>
          <p:nvPr/>
        </p:nvGrpSpPr>
        <p:grpSpPr>
          <a:xfrm>
            <a:off x="2870217" y="4888951"/>
            <a:ext cx="7736046" cy="1142570"/>
            <a:chOff x="2870217" y="4888951"/>
            <a:chExt cx="7736046" cy="1142570"/>
          </a:xfrm>
        </p:grpSpPr>
        <p:sp>
          <p:nvSpPr>
            <p:cNvPr id="8" name="TextBox 7">
              <a:extLst>
                <a:ext uri="{FF2B5EF4-FFF2-40B4-BE49-F238E27FC236}">
                  <a16:creationId xmlns:a16="http://schemas.microsoft.com/office/drawing/2014/main" id="{A6917F9F-9C2B-661D-E31C-F2DF2C41B54F}"/>
                </a:ext>
              </a:extLst>
            </p:cNvPr>
            <p:cNvSpPr txBox="1"/>
            <p:nvPr/>
          </p:nvSpPr>
          <p:spPr>
            <a:xfrm>
              <a:off x="4237852" y="5275570"/>
              <a:ext cx="4418037" cy="369332"/>
            </a:xfrm>
            <a:prstGeom prst="rect">
              <a:avLst/>
            </a:prstGeom>
            <a:noFill/>
          </p:spPr>
          <p:txBody>
            <a:bodyPr wrap="square" rtlCol="0">
              <a:spAutoFit/>
            </a:bodyPr>
            <a:lstStyle/>
            <a:p>
              <a:r>
                <a:rPr lang="en-US" dirty="0">
                  <a:latin typeface="Open Sans" panose="020B0606030504020204" pitchFamily="34" charset="0"/>
                </a:rPr>
                <a:t>Solvent-based </a:t>
              </a:r>
              <a:r>
                <a:rPr lang="en-US" b="1" dirty="0">
                  <a:latin typeface="Open Sans" panose="020B0606030504020204" pitchFamily="34" charset="0"/>
                </a:rPr>
                <a:t>hybrid sol-gel </a:t>
              </a:r>
              <a:r>
                <a:rPr lang="en-US" dirty="0">
                  <a:latin typeface="Open Sans" panose="020B0606030504020204" pitchFamily="34" charset="0"/>
                </a:rPr>
                <a:t>inorganic</a:t>
              </a:r>
            </a:p>
          </p:txBody>
        </p:sp>
        <p:grpSp>
          <p:nvGrpSpPr>
            <p:cNvPr id="23" name="Group 22">
              <a:extLst>
                <a:ext uri="{FF2B5EF4-FFF2-40B4-BE49-F238E27FC236}">
                  <a16:creationId xmlns:a16="http://schemas.microsoft.com/office/drawing/2014/main" id="{438EB4B4-BC2C-A390-A1E4-6B673431CA37}"/>
                </a:ext>
              </a:extLst>
            </p:cNvPr>
            <p:cNvGrpSpPr/>
            <p:nvPr/>
          </p:nvGrpSpPr>
          <p:grpSpPr>
            <a:xfrm>
              <a:off x="9482826" y="4888951"/>
              <a:ext cx="1123437" cy="1142570"/>
              <a:chOff x="8821883" y="3270278"/>
              <a:chExt cx="2762699" cy="2809750"/>
            </a:xfrm>
          </p:grpSpPr>
          <p:sp>
            <p:nvSpPr>
              <p:cNvPr id="30" name="Arrow: Left-Right 29">
                <a:extLst>
                  <a:ext uri="{FF2B5EF4-FFF2-40B4-BE49-F238E27FC236}">
                    <a16:creationId xmlns:a16="http://schemas.microsoft.com/office/drawing/2014/main" id="{040A9AE6-6456-FAA0-AF16-62B666DC64C7}"/>
                  </a:ext>
                </a:extLst>
              </p:cNvPr>
              <p:cNvSpPr/>
              <p:nvPr/>
            </p:nvSpPr>
            <p:spPr>
              <a:xfrm>
                <a:off x="9174105" y="4714672"/>
                <a:ext cx="2051794" cy="590545"/>
              </a:xfrm>
              <a:prstGeom prst="leftRightArrow">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8A7610A-C7B4-1413-7EA7-384B809EA442}"/>
                  </a:ext>
                </a:extLst>
              </p:cNvPr>
              <p:cNvSpPr/>
              <p:nvPr/>
            </p:nvSpPr>
            <p:spPr>
              <a:xfrm>
                <a:off x="8821883" y="3270278"/>
                <a:ext cx="187036" cy="28097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ABF3C2B-C5A2-EA5D-580D-1442B7495784}"/>
                  </a:ext>
                </a:extLst>
              </p:cNvPr>
              <p:cNvSpPr/>
              <p:nvPr/>
            </p:nvSpPr>
            <p:spPr>
              <a:xfrm>
                <a:off x="11397546" y="3270278"/>
                <a:ext cx="187036" cy="28097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79CAD755-972D-2861-794E-A0D1E3B2EEBD}"/>
                  </a:ext>
                </a:extLst>
              </p:cNvPr>
              <p:cNvCxnSpPr>
                <a:cxnSpLocks/>
              </p:cNvCxnSpPr>
              <p:nvPr/>
            </p:nvCxnSpPr>
            <p:spPr>
              <a:xfrm flipV="1">
                <a:off x="9361924" y="3577580"/>
                <a:ext cx="559316" cy="55036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1C1B510-BC2E-6C9A-15E8-7ABA3D17EE59}"/>
                  </a:ext>
                </a:extLst>
              </p:cNvPr>
              <p:cNvCxnSpPr>
                <a:cxnSpLocks/>
              </p:cNvCxnSpPr>
              <p:nvPr/>
            </p:nvCxnSpPr>
            <p:spPr>
              <a:xfrm flipV="1">
                <a:off x="9699585" y="3624359"/>
                <a:ext cx="357501" cy="72595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3E08F01-5665-B06C-C0C3-734E056592D2}"/>
                  </a:ext>
                </a:extLst>
              </p:cNvPr>
              <p:cNvCxnSpPr>
                <a:cxnSpLocks/>
              </p:cNvCxnSpPr>
              <p:nvPr/>
            </p:nvCxnSpPr>
            <p:spPr>
              <a:xfrm flipV="1">
                <a:off x="10206462" y="3618163"/>
                <a:ext cx="0" cy="83850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6289075-749D-C5E2-1FA7-E85FB52B5BB1}"/>
                  </a:ext>
                </a:extLst>
              </p:cNvPr>
              <p:cNvCxnSpPr>
                <a:cxnSpLocks/>
              </p:cNvCxnSpPr>
              <p:nvPr/>
            </p:nvCxnSpPr>
            <p:spPr>
              <a:xfrm flipH="1" flipV="1">
                <a:off x="10349379" y="3618163"/>
                <a:ext cx="369421" cy="73214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4CB217-E606-908E-7FDA-6E59E7C0C488}"/>
                  </a:ext>
                </a:extLst>
              </p:cNvPr>
              <p:cNvCxnSpPr>
                <a:cxnSpLocks/>
              </p:cNvCxnSpPr>
              <p:nvPr/>
            </p:nvCxnSpPr>
            <p:spPr>
              <a:xfrm flipH="1" flipV="1">
                <a:off x="10491685" y="3564837"/>
                <a:ext cx="563907" cy="59225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969BDC9-67B9-A432-CCED-6A166AA0E9CB}"/>
                  </a:ext>
                </a:extLst>
              </p:cNvPr>
              <p:cNvSpPr/>
              <p:nvPr/>
            </p:nvSpPr>
            <p:spPr>
              <a:xfrm rot="5400000">
                <a:off x="10117488" y="3139357"/>
                <a:ext cx="187036" cy="4782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a:extLst>
                <a:ext uri="{FF2B5EF4-FFF2-40B4-BE49-F238E27FC236}">
                  <a16:creationId xmlns:a16="http://schemas.microsoft.com/office/drawing/2014/main" id="{CF88FFEE-6247-77D0-A5AD-08F9A508E2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70217" y="5064236"/>
              <a:ext cx="944772" cy="792000"/>
            </a:xfrm>
            <a:prstGeom prst="rect">
              <a:avLst/>
            </a:prstGeom>
          </p:spPr>
        </p:pic>
      </p:grpSp>
      <p:grpSp>
        <p:nvGrpSpPr>
          <p:cNvPr id="20" name="Group 19">
            <a:extLst>
              <a:ext uri="{FF2B5EF4-FFF2-40B4-BE49-F238E27FC236}">
                <a16:creationId xmlns:a16="http://schemas.microsoft.com/office/drawing/2014/main" id="{9F865A37-5E5A-C61D-51CC-1D2F32384EA1}"/>
              </a:ext>
            </a:extLst>
          </p:cNvPr>
          <p:cNvGrpSpPr/>
          <p:nvPr/>
        </p:nvGrpSpPr>
        <p:grpSpPr>
          <a:xfrm>
            <a:off x="2557047" y="2583292"/>
            <a:ext cx="8103393" cy="908670"/>
            <a:chOff x="2557047" y="2583292"/>
            <a:chExt cx="8103393" cy="908670"/>
          </a:xfrm>
        </p:grpSpPr>
        <p:sp>
          <p:nvSpPr>
            <p:cNvPr id="6" name="TextBox 5">
              <a:extLst>
                <a:ext uri="{FF2B5EF4-FFF2-40B4-BE49-F238E27FC236}">
                  <a16:creationId xmlns:a16="http://schemas.microsoft.com/office/drawing/2014/main" id="{7E40D223-E00E-854F-90E9-8927D89FA141}"/>
                </a:ext>
              </a:extLst>
            </p:cNvPr>
            <p:cNvSpPr txBox="1"/>
            <p:nvPr/>
          </p:nvSpPr>
          <p:spPr>
            <a:xfrm>
              <a:off x="4237852" y="2852961"/>
              <a:ext cx="3749742" cy="369332"/>
            </a:xfrm>
            <a:prstGeom prst="rect">
              <a:avLst/>
            </a:prstGeom>
            <a:noFill/>
          </p:spPr>
          <p:txBody>
            <a:bodyPr wrap="square" rtlCol="0">
              <a:spAutoFit/>
            </a:bodyPr>
            <a:lstStyle/>
            <a:p>
              <a:r>
                <a:rPr lang="en-US" dirty="0">
                  <a:latin typeface="Open Sans" panose="020B0606030504020204" pitchFamily="34" charset="0"/>
                </a:rPr>
                <a:t>Thermoplastic bio-based </a:t>
              </a:r>
              <a:r>
                <a:rPr lang="en-US" b="1" dirty="0">
                  <a:latin typeface="Open Sans" panose="020B0606030504020204" pitchFamily="34" charset="0"/>
                </a:rPr>
                <a:t>powder</a:t>
              </a:r>
            </a:p>
          </p:txBody>
        </p:sp>
        <p:pic>
          <p:nvPicPr>
            <p:cNvPr id="3" name="Graphic 2">
              <a:extLst>
                <a:ext uri="{FF2B5EF4-FFF2-40B4-BE49-F238E27FC236}">
                  <a16:creationId xmlns:a16="http://schemas.microsoft.com/office/drawing/2014/main" id="{850FC930-7CB5-71D9-9E84-6EEA7A7DAA0A}"/>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9232" b="16867"/>
            <a:stretch/>
          </p:blipFill>
          <p:spPr>
            <a:xfrm>
              <a:off x="2557047" y="2642180"/>
              <a:ext cx="1476440" cy="790895"/>
            </a:xfrm>
            <a:prstGeom prst="rect">
              <a:avLst/>
            </a:prstGeom>
          </p:spPr>
        </p:pic>
        <p:pic>
          <p:nvPicPr>
            <p:cNvPr id="18" name="Graphic 17">
              <a:extLst>
                <a:ext uri="{FF2B5EF4-FFF2-40B4-BE49-F238E27FC236}">
                  <a16:creationId xmlns:a16="http://schemas.microsoft.com/office/drawing/2014/main" id="{FB44AC64-CA0A-431C-4BB2-4F47C51E7D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76494" y="2583292"/>
              <a:ext cx="1083946" cy="908670"/>
            </a:xfrm>
            <a:prstGeom prst="rect">
              <a:avLst/>
            </a:prstGeom>
          </p:spPr>
        </p:pic>
      </p:grpSp>
      <p:pic>
        <p:nvPicPr>
          <p:cNvPr id="29" name="Graphic 28" descr="Add outline">
            <a:extLst>
              <a:ext uri="{FF2B5EF4-FFF2-40B4-BE49-F238E27FC236}">
                <a16:creationId xmlns:a16="http://schemas.microsoft.com/office/drawing/2014/main" id="{CFBE090D-01D3-45E0-6E0D-711268E2E22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83370" y="3657734"/>
            <a:ext cx="914400" cy="914400"/>
          </a:xfrm>
          <a:prstGeom prst="rect">
            <a:avLst/>
          </a:prstGeom>
        </p:spPr>
      </p:pic>
    </p:spTree>
    <p:extLst>
      <p:ext uri="{BB962C8B-B14F-4D97-AF65-F5344CB8AC3E}">
        <p14:creationId xmlns:p14="http://schemas.microsoft.com/office/powerpoint/2010/main" val="342805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A1F2B-FFD8-EDAB-5673-AD0CE12B2AD8}"/>
              </a:ext>
            </a:extLst>
          </p:cNvPr>
          <p:cNvSpPr/>
          <p:nvPr/>
        </p:nvSpPr>
        <p:spPr>
          <a:xfrm>
            <a:off x="11701762" y="6432517"/>
            <a:ext cx="281353"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4</a:t>
            </a:fld>
            <a:endParaRPr lang="en-ID" sz="1000" dirty="0">
              <a:solidFill>
                <a:schemeClr val="bg1"/>
              </a:solidFill>
              <a:latin typeface="Open Sans" panose="020B0606030504020204" pitchFamily="34" charset="0"/>
              <a:cs typeface="Open Sans" panose="020B0606030504020204" pitchFamily="34" charset="0"/>
            </a:endParaRPr>
          </a:p>
        </p:txBody>
      </p:sp>
      <p:sp>
        <p:nvSpPr>
          <p:cNvPr id="11" name="Google Shape;203;p4">
            <a:extLst>
              <a:ext uri="{FF2B5EF4-FFF2-40B4-BE49-F238E27FC236}">
                <a16:creationId xmlns:a16="http://schemas.microsoft.com/office/drawing/2014/main" id="{2F398590-4EB6-6FF3-E36D-EB5257A91FAB}"/>
              </a:ext>
            </a:extLst>
          </p:cNvPr>
          <p:cNvSpPr txBox="1"/>
          <p:nvPr/>
        </p:nvSpPr>
        <p:spPr>
          <a:xfrm>
            <a:off x="907529" y="825075"/>
            <a:ext cx="10376942"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57BD83"/>
                </a:solidFill>
                <a:effectLst/>
                <a:uLnTx/>
                <a:uFillTx/>
                <a:latin typeface="Open Sans"/>
                <a:ea typeface="Open Sans"/>
                <a:cs typeface="Open Sans"/>
                <a:sym typeface="Open Sans"/>
              </a:rPr>
              <a:t>BIO-SUSHY Methodology – Based on 3 pillars</a:t>
            </a:r>
            <a:endParaRPr kumimoji="0" sz="3600" b="1" i="0" u="none" strike="noStrike" kern="0" cap="none" spc="0" normalizeH="0" baseline="0" noProof="0" dirty="0">
              <a:ln>
                <a:noFill/>
              </a:ln>
              <a:solidFill>
                <a:srgbClr val="57BD83"/>
              </a:solidFill>
              <a:effectLst/>
              <a:uLnTx/>
              <a:uFillTx/>
              <a:latin typeface="Open Sans"/>
              <a:ea typeface="Open Sans"/>
              <a:cs typeface="Open Sans"/>
              <a:sym typeface="Open Sans"/>
            </a:endParaRPr>
          </a:p>
        </p:txBody>
      </p:sp>
      <p:cxnSp>
        <p:nvCxnSpPr>
          <p:cNvPr id="12" name="Google Shape;209;p4">
            <a:extLst>
              <a:ext uri="{FF2B5EF4-FFF2-40B4-BE49-F238E27FC236}">
                <a16:creationId xmlns:a16="http://schemas.microsoft.com/office/drawing/2014/main" id="{42C3E03C-3939-00E9-D5BA-E685CB5EF9B7}"/>
              </a:ext>
            </a:extLst>
          </p:cNvPr>
          <p:cNvCxnSpPr/>
          <p:nvPr/>
        </p:nvCxnSpPr>
        <p:spPr>
          <a:xfrm>
            <a:off x="-17576" y="803190"/>
            <a:ext cx="12209576" cy="0"/>
          </a:xfrm>
          <a:prstGeom prst="straightConnector1">
            <a:avLst/>
          </a:prstGeom>
          <a:noFill/>
          <a:ln w="22225" cap="flat" cmpd="sng">
            <a:solidFill>
              <a:srgbClr val="57BD83">
                <a:alpha val="88235"/>
              </a:srgbClr>
            </a:solidFill>
            <a:prstDash val="solid"/>
            <a:miter lim="800000"/>
            <a:headEnd type="none" w="sm" len="sm"/>
            <a:tailEnd type="none" w="sm" len="sm"/>
          </a:ln>
        </p:spPr>
      </p:cxnSp>
      <p:grpSp>
        <p:nvGrpSpPr>
          <p:cNvPr id="5" name="Group 4">
            <a:extLst>
              <a:ext uri="{FF2B5EF4-FFF2-40B4-BE49-F238E27FC236}">
                <a16:creationId xmlns:a16="http://schemas.microsoft.com/office/drawing/2014/main" id="{46E86472-5319-B7BA-5936-4B6797D8733A}"/>
              </a:ext>
            </a:extLst>
          </p:cNvPr>
          <p:cNvGrpSpPr/>
          <p:nvPr/>
        </p:nvGrpSpPr>
        <p:grpSpPr>
          <a:xfrm>
            <a:off x="8583572" y="1998198"/>
            <a:ext cx="2517240" cy="2883377"/>
            <a:chOff x="8996516" y="2301211"/>
            <a:chExt cx="2517240" cy="2883377"/>
          </a:xfrm>
        </p:grpSpPr>
        <p:sp>
          <p:nvSpPr>
            <p:cNvPr id="15" name="Google Shape;213;p4">
              <a:extLst>
                <a:ext uri="{FF2B5EF4-FFF2-40B4-BE49-F238E27FC236}">
                  <a16:creationId xmlns:a16="http://schemas.microsoft.com/office/drawing/2014/main" id="{A43F1820-36F6-5269-3ABC-7F3569BEBDC0}"/>
                </a:ext>
              </a:extLst>
            </p:cNvPr>
            <p:cNvSpPr txBox="1"/>
            <p:nvPr/>
          </p:nvSpPr>
          <p:spPr>
            <a:xfrm>
              <a:off x="8996516" y="3984300"/>
              <a:ext cx="251724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Pts val="1800"/>
                <a:buFont typeface="Arial"/>
                <a:buNone/>
                <a:tabLst/>
                <a:defRPr/>
              </a:pPr>
              <a:r>
                <a:rPr kumimoji="0" lang="en-US" sz="2400" b="1" i="0" u="none" strike="noStrike" kern="0" cap="none" spc="0" normalizeH="0" baseline="0" noProof="0" dirty="0">
                  <a:ln>
                    <a:noFill/>
                  </a:ln>
                  <a:solidFill>
                    <a:srgbClr val="008096"/>
                  </a:solidFill>
                  <a:effectLst/>
                  <a:uLnTx/>
                  <a:uFillTx/>
                  <a:latin typeface="Open Sans"/>
                  <a:ea typeface="Open Sans"/>
                  <a:cs typeface="Open Sans"/>
                  <a:sym typeface="Open Sans"/>
                </a:rPr>
                <a:t>R&amp;I COATING DEVELOPMENT</a:t>
              </a:r>
              <a:endParaRPr kumimoji="0" b="0" i="0" u="none" strike="noStrike" kern="0" cap="none" spc="0" normalizeH="0" baseline="0" noProof="0" dirty="0">
                <a:ln>
                  <a:noFill/>
                </a:ln>
                <a:solidFill>
                  <a:srgbClr val="008096"/>
                </a:solidFill>
                <a:effectLst/>
                <a:uLnTx/>
                <a:uFillTx/>
                <a:latin typeface="Arial"/>
                <a:ea typeface="Arial"/>
                <a:cs typeface="Arial"/>
                <a:sym typeface="Arial"/>
              </a:endParaRPr>
            </a:p>
          </p:txBody>
        </p:sp>
        <p:grpSp>
          <p:nvGrpSpPr>
            <p:cNvPr id="8" name="Group 7">
              <a:extLst>
                <a:ext uri="{FF2B5EF4-FFF2-40B4-BE49-F238E27FC236}">
                  <a16:creationId xmlns:a16="http://schemas.microsoft.com/office/drawing/2014/main" id="{2F53AF38-0760-CAA5-4DA2-C226778886C6}"/>
                </a:ext>
              </a:extLst>
            </p:cNvPr>
            <p:cNvGrpSpPr/>
            <p:nvPr/>
          </p:nvGrpSpPr>
          <p:grpSpPr>
            <a:xfrm>
              <a:off x="9481136" y="2301211"/>
              <a:ext cx="1548000" cy="1548000"/>
              <a:chOff x="9481136" y="2301211"/>
              <a:chExt cx="1548000" cy="1548000"/>
            </a:xfrm>
          </p:grpSpPr>
          <p:sp>
            <p:nvSpPr>
              <p:cNvPr id="20" name="Oval 10">
                <a:extLst>
                  <a:ext uri="{FF2B5EF4-FFF2-40B4-BE49-F238E27FC236}">
                    <a16:creationId xmlns:a16="http://schemas.microsoft.com/office/drawing/2014/main" id="{89754DFF-ED06-5AD7-4DDB-DFF412396AB3}"/>
                  </a:ext>
                </a:extLst>
              </p:cNvPr>
              <p:cNvSpPr/>
              <p:nvPr/>
            </p:nvSpPr>
            <p:spPr>
              <a:xfrm>
                <a:off x="9481136" y="2301211"/>
                <a:ext cx="1548000" cy="1548000"/>
              </a:xfrm>
              <a:prstGeom prst="ellipse">
                <a:avLst/>
              </a:prstGeom>
              <a:solidFill>
                <a:schemeClr val="bg1"/>
              </a:solidFill>
              <a:ln w="38100">
                <a:solidFill>
                  <a:srgbClr val="008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oogle Shape;224;p4" descr="Shield Tick outline">
                <a:extLst>
                  <a:ext uri="{FF2B5EF4-FFF2-40B4-BE49-F238E27FC236}">
                    <a16:creationId xmlns:a16="http://schemas.microsoft.com/office/drawing/2014/main" id="{B2EA5F93-DCF4-A75B-C12C-B203A76E471A}"/>
                  </a:ext>
                </a:extLst>
              </p:cNvPr>
              <p:cNvPicPr preferRelativeResize="0"/>
              <p:nvPr/>
            </p:nvPicPr>
            <p:blipFill rotWithShape="1">
              <a:blip r:embed="rId2" cstate="email">
                <a:alphaModFix/>
                <a:duotone>
                  <a:prstClr val="black"/>
                  <a:srgbClr val="008096">
                    <a:tint val="45000"/>
                    <a:satMod val="400000"/>
                  </a:srgbClr>
                </a:duotone>
                <a:extLst>
                  <a:ext uri="{28A0092B-C50C-407E-A947-70E740481C1C}">
                    <a14:useLocalDpi xmlns:a14="http://schemas.microsoft.com/office/drawing/2010/main"/>
                  </a:ext>
                </a:extLst>
              </a:blip>
              <a:srcRect/>
              <a:stretch/>
            </p:blipFill>
            <p:spPr>
              <a:xfrm>
                <a:off x="9675406" y="2529718"/>
                <a:ext cx="1159459" cy="1159459"/>
              </a:xfrm>
              <a:prstGeom prst="rect">
                <a:avLst/>
              </a:prstGeom>
              <a:noFill/>
              <a:ln>
                <a:noFill/>
              </a:ln>
            </p:spPr>
          </p:pic>
        </p:grpSp>
      </p:grpSp>
      <p:grpSp>
        <p:nvGrpSpPr>
          <p:cNvPr id="2" name="Group 1">
            <a:extLst>
              <a:ext uri="{FF2B5EF4-FFF2-40B4-BE49-F238E27FC236}">
                <a16:creationId xmlns:a16="http://schemas.microsoft.com/office/drawing/2014/main" id="{8625EECD-FF71-2E97-DC71-53D2134813BF}"/>
              </a:ext>
            </a:extLst>
          </p:cNvPr>
          <p:cNvGrpSpPr/>
          <p:nvPr/>
        </p:nvGrpSpPr>
        <p:grpSpPr>
          <a:xfrm>
            <a:off x="522178" y="1998198"/>
            <a:ext cx="2955000" cy="2883377"/>
            <a:chOff x="482850" y="2301211"/>
            <a:chExt cx="2955000" cy="2883377"/>
          </a:xfrm>
        </p:grpSpPr>
        <p:sp>
          <p:nvSpPr>
            <p:cNvPr id="17" name="Google Shape;215;p4">
              <a:extLst>
                <a:ext uri="{FF2B5EF4-FFF2-40B4-BE49-F238E27FC236}">
                  <a16:creationId xmlns:a16="http://schemas.microsoft.com/office/drawing/2014/main" id="{748B2716-7A88-A56F-B0A3-015E6808E75E}"/>
                </a:ext>
              </a:extLst>
            </p:cNvPr>
            <p:cNvSpPr txBox="1"/>
            <p:nvPr/>
          </p:nvSpPr>
          <p:spPr>
            <a:xfrm>
              <a:off x="482850" y="3984300"/>
              <a:ext cx="2955000" cy="1200288"/>
            </a:xfrm>
            <a:prstGeom prst="rect">
              <a:avLst/>
            </a:prstGeom>
            <a:noFill/>
            <a:ln>
              <a:noFill/>
            </a:ln>
          </p:spPr>
          <p:txBody>
            <a:bodyPr spcFirstLastPara="1" wrap="square" lIns="91425" tIns="45700" rIns="91425" bIns="45700" anchor="t" anchorCtr="0">
              <a:spAutoFit/>
            </a:bodyPr>
            <a:lstStyle>
              <a:defPPr>
                <a:defRPr lang="en-US"/>
              </a:defPPr>
              <a:lvl1pPr marR="0" lvl="0" indent="0" algn="ctr" fontAlgn="auto">
                <a:lnSpc>
                  <a:spcPct val="100000"/>
                </a:lnSpc>
                <a:spcBef>
                  <a:spcPts val="0"/>
                </a:spcBef>
                <a:spcAft>
                  <a:spcPts val="0"/>
                </a:spcAft>
                <a:buClr>
                  <a:srgbClr val="000000"/>
                </a:buClr>
                <a:buSzPts val="1800"/>
                <a:buFont typeface="Arial"/>
                <a:buNone/>
                <a:tabLst/>
                <a:defRPr kumimoji="0" b="1" i="0" u="none" strike="noStrike" kern="0" cap="none" spc="0" normalizeH="0" baseline="0">
                  <a:ln>
                    <a:noFill/>
                  </a:ln>
                  <a:solidFill>
                    <a:srgbClr val="FFFFFF"/>
                  </a:solidFill>
                  <a:effectLst/>
                  <a:uLnTx/>
                  <a:uFillTx/>
                  <a:latin typeface="Open Sans"/>
                  <a:ea typeface="Open Sans"/>
                  <a:cs typeface="Open Sans"/>
                </a:defRPr>
              </a:lvl1pPr>
            </a:lstStyle>
            <a:p>
              <a:r>
                <a:rPr lang="en-US" sz="2400" dirty="0">
                  <a:solidFill>
                    <a:srgbClr val="97CC72"/>
                  </a:solidFill>
                  <a:sym typeface="Open Sans"/>
                </a:rPr>
                <a:t>SAFE AND SUSTAINABLE BY DESIGN</a:t>
              </a:r>
              <a:endParaRPr sz="2400" dirty="0">
                <a:solidFill>
                  <a:srgbClr val="97CC72"/>
                </a:solidFill>
                <a:sym typeface="Arial"/>
              </a:endParaRPr>
            </a:p>
          </p:txBody>
        </p:sp>
        <p:grpSp>
          <p:nvGrpSpPr>
            <p:cNvPr id="3" name="Group 2">
              <a:extLst>
                <a:ext uri="{FF2B5EF4-FFF2-40B4-BE49-F238E27FC236}">
                  <a16:creationId xmlns:a16="http://schemas.microsoft.com/office/drawing/2014/main" id="{7AB1D1F7-295A-C084-5CCA-4F55741A3587}"/>
                </a:ext>
              </a:extLst>
            </p:cNvPr>
            <p:cNvGrpSpPr/>
            <p:nvPr/>
          </p:nvGrpSpPr>
          <p:grpSpPr>
            <a:xfrm>
              <a:off x="1186350" y="2301211"/>
              <a:ext cx="1548000" cy="1548000"/>
              <a:chOff x="1186350" y="2301211"/>
              <a:chExt cx="1548000" cy="1548000"/>
            </a:xfrm>
          </p:grpSpPr>
          <p:sp>
            <p:nvSpPr>
              <p:cNvPr id="22" name="Oval 12">
                <a:extLst>
                  <a:ext uri="{FF2B5EF4-FFF2-40B4-BE49-F238E27FC236}">
                    <a16:creationId xmlns:a16="http://schemas.microsoft.com/office/drawing/2014/main" id="{942E73B8-E91C-CC23-6CA0-89B62B9EEB73}"/>
                  </a:ext>
                </a:extLst>
              </p:cNvPr>
              <p:cNvSpPr/>
              <p:nvPr/>
            </p:nvSpPr>
            <p:spPr>
              <a:xfrm>
                <a:off x="1186350" y="2301211"/>
                <a:ext cx="1548000" cy="1548000"/>
              </a:xfrm>
              <a:prstGeom prst="ellipse">
                <a:avLst/>
              </a:prstGeom>
              <a:solidFill>
                <a:schemeClr val="bg1"/>
              </a:solidFill>
              <a:ln w="38100">
                <a:solidFill>
                  <a:srgbClr val="97CC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oogle Shape;217;p4" descr="Refresh outline">
                <a:extLst>
                  <a:ext uri="{FF2B5EF4-FFF2-40B4-BE49-F238E27FC236}">
                    <a16:creationId xmlns:a16="http://schemas.microsoft.com/office/drawing/2014/main" id="{1A95D98C-C655-A584-EE0B-42D58D2376B2}"/>
                  </a:ext>
                </a:extLst>
              </p:cNvPr>
              <p:cNvPicPr preferRelativeResize="0"/>
              <p:nvPr/>
            </p:nvPicPr>
            <p:blipFill rotWithShape="1">
              <a:blip r:embed="rId3"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flipH="1">
                <a:off x="1206055" y="2401406"/>
                <a:ext cx="1347610" cy="1347610"/>
              </a:xfrm>
              <a:prstGeom prst="rect">
                <a:avLst/>
              </a:prstGeom>
              <a:noFill/>
              <a:ln>
                <a:noFill/>
              </a:ln>
            </p:spPr>
          </p:pic>
          <p:pic>
            <p:nvPicPr>
              <p:cNvPr id="25" name="Google Shape;218;p4" descr="Earth globe: Africa and Europe with solid fill">
                <a:extLst>
                  <a:ext uri="{FF2B5EF4-FFF2-40B4-BE49-F238E27FC236}">
                    <a16:creationId xmlns:a16="http://schemas.microsoft.com/office/drawing/2014/main" id="{27D2E8F6-0792-9746-8CE6-36D08002F587}"/>
                  </a:ext>
                </a:extLst>
              </p:cNvPr>
              <p:cNvPicPr preferRelativeResize="0"/>
              <p:nvPr/>
            </p:nvPicPr>
            <p:blipFill rotWithShape="1">
              <a:blip r:embed="rId4"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a:off x="1544148" y="2740815"/>
                <a:ext cx="671425" cy="671425"/>
              </a:xfrm>
              <a:prstGeom prst="rect">
                <a:avLst/>
              </a:prstGeom>
              <a:noFill/>
              <a:ln>
                <a:noFill/>
              </a:ln>
            </p:spPr>
          </p:pic>
          <p:pic>
            <p:nvPicPr>
              <p:cNvPr id="26" name="Google Shape;219;p4" descr="Leaf outline">
                <a:extLst>
                  <a:ext uri="{FF2B5EF4-FFF2-40B4-BE49-F238E27FC236}">
                    <a16:creationId xmlns:a16="http://schemas.microsoft.com/office/drawing/2014/main" id="{A6175778-016F-C3D1-245E-B917554355B4}"/>
                  </a:ext>
                </a:extLst>
              </p:cNvPr>
              <p:cNvPicPr preferRelativeResize="0"/>
              <p:nvPr/>
            </p:nvPicPr>
            <p:blipFill rotWithShape="1">
              <a:blip r:embed="rId5"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a:off x="2148715" y="2853360"/>
                <a:ext cx="565930" cy="565929"/>
              </a:xfrm>
              <a:prstGeom prst="rect">
                <a:avLst/>
              </a:prstGeom>
              <a:noFill/>
              <a:ln>
                <a:noFill/>
              </a:ln>
            </p:spPr>
          </p:pic>
        </p:grpSp>
      </p:grpSp>
      <p:grpSp>
        <p:nvGrpSpPr>
          <p:cNvPr id="4" name="Group 3">
            <a:extLst>
              <a:ext uri="{FF2B5EF4-FFF2-40B4-BE49-F238E27FC236}">
                <a16:creationId xmlns:a16="http://schemas.microsoft.com/office/drawing/2014/main" id="{505EFF05-7AC1-A5B9-D682-49892A42FAFD}"/>
              </a:ext>
            </a:extLst>
          </p:cNvPr>
          <p:cNvGrpSpPr/>
          <p:nvPr/>
        </p:nvGrpSpPr>
        <p:grpSpPr>
          <a:xfrm>
            <a:off x="4455649" y="1998198"/>
            <a:ext cx="2961900" cy="2514045"/>
            <a:chOff x="4608323" y="2301211"/>
            <a:chExt cx="2961900" cy="2514045"/>
          </a:xfrm>
        </p:grpSpPr>
        <p:sp>
          <p:nvSpPr>
            <p:cNvPr id="14" name="Google Shape;211;p4">
              <a:extLst>
                <a:ext uri="{FF2B5EF4-FFF2-40B4-BE49-F238E27FC236}">
                  <a16:creationId xmlns:a16="http://schemas.microsoft.com/office/drawing/2014/main" id="{11BE3376-6E0F-4177-AC27-60BFFA820637}"/>
                </a:ext>
              </a:extLst>
            </p:cNvPr>
            <p:cNvSpPr txBox="1"/>
            <p:nvPr/>
          </p:nvSpPr>
          <p:spPr>
            <a:xfrm>
              <a:off x="4608323" y="4353632"/>
              <a:ext cx="2961900"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b="1" kern="0" dirty="0">
                  <a:solidFill>
                    <a:srgbClr val="57BD83"/>
                  </a:solidFill>
                  <a:latin typeface="Open Sans"/>
                  <a:ea typeface="Open Sans"/>
                  <a:cs typeface="Open Sans"/>
                  <a:sym typeface="Open Sans"/>
                </a:rPr>
                <a:t>MODELLING</a:t>
              </a:r>
              <a:endParaRPr kumimoji="0" b="0" i="0" u="none" strike="noStrike" kern="0" cap="none" spc="0" normalizeH="0" baseline="0" noProof="0" dirty="0">
                <a:ln>
                  <a:noFill/>
                </a:ln>
                <a:solidFill>
                  <a:srgbClr val="57BD83"/>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AC85C8BE-1D1B-DF69-9056-E37C3F5DB806}"/>
                </a:ext>
              </a:extLst>
            </p:cNvPr>
            <p:cNvGrpSpPr/>
            <p:nvPr/>
          </p:nvGrpSpPr>
          <p:grpSpPr>
            <a:xfrm>
              <a:off x="5315273" y="2301211"/>
              <a:ext cx="1548000" cy="1548000"/>
              <a:chOff x="5315273" y="2301211"/>
              <a:chExt cx="1548000" cy="1548000"/>
            </a:xfrm>
          </p:grpSpPr>
          <p:sp>
            <p:nvSpPr>
              <p:cNvPr id="27" name="Oval 17">
                <a:extLst>
                  <a:ext uri="{FF2B5EF4-FFF2-40B4-BE49-F238E27FC236}">
                    <a16:creationId xmlns:a16="http://schemas.microsoft.com/office/drawing/2014/main" id="{4F9A7250-44C9-E979-049D-BFF04369160D}"/>
                  </a:ext>
                </a:extLst>
              </p:cNvPr>
              <p:cNvSpPr/>
              <p:nvPr/>
            </p:nvSpPr>
            <p:spPr>
              <a:xfrm>
                <a:off x="5315273" y="2301211"/>
                <a:ext cx="1548000" cy="1548000"/>
              </a:xfrm>
              <a:prstGeom prst="ellipse">
                <a:avLst/>
              </a:prstGeom>
              <a:solidFill>
                <a:schemeClr val="bg1"/>
              </a:solidFill>
              <a:ln w="38100">
                <a:solidFill>
                  <a:srgbClr val="57BD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oogle Shape;220;p4">
                <a:extLst>
                  <a:ext uri="{FF2B5EF4-FFF2-40B4-BE49-F238E27FC236}">
                    <a16:creationId xmlns:a16="http://schemas.microsoft.com/office/drawing/2014/main" id="{AE31DD97-4669-0662-A3CC-C9AC4FC769EA}"/>
                  </a:ext>
                </a:extLst>
              </p:cNvPr>
              <p:cNvGrpSpPr/>
              <p:nvPr/>
            </p:nvGrpSpPr>
            <p:grpSpPr>
              <a:xfrm>
                <a:off x="5566831" y="2433024"/>
                <a:ext cx="1044884" cy="1284375"/>
                <a:chOff x="8786229" y="3050772"/>
                <a:chExt cx="1435477" cy="1919843"/>
              </a:xfrm>
            </p:grpSpPr>
            <p:pic>
              <p:nvPicPr>
                <p:cNvPr id="29" name="Google Shape;221;p4" descr="Server outline">
                  <a:extLst>
                    <a:ext uri="{FF2B5EF4-FFF2-40B4-BE49-F238E27FC236}">
                      <a16:creationId xmlns:a16="http://schemas.microsoft.com/office/drawing/2014/main" id="{A05E7DC5-9BCD-AF12-1E0C-51A18724EB1A}"/>
                    </a:ext>
                  </a:extLst>
                </p:cNvPr>
                <p:cNvPicPr preferRelativeResize="0"/>
                <p:nvPr/>
              </p:nvPicPr>
              <p:blipFill rotWithShape="1">
                <a:blip r:embed="rId6" cstate="email">
                  <a:alphaModFix/>
                  <a:duotone>
                    <a:prstClr val="black"/>
                    <a:srgbClr val="57BD83">
                      <a:tint val="45000"/>
                      <a:satMod val="400000"/>
                    </a:srgbClr>
                  </a:duotone>
                  <a:extLst>
                    <a:ext uri="{28A0092B-C50C-407E-A947-70E740481C1C}">
                      <a14:useLocalDpi xmlns:a14="http://schemas.microsoft.com/office/drawing/2010/main"/>
                    </a:ext>
                  </a:extLst>
                </a:blip>
                <a:srcRect/>
                <a:stretch/>
              </p:blipFill>
              <p:spPr>
                <a:xfrm>
                  <a:off x="8812646" y="3102777"/>
                  <a:ext cx="691271" cy="691271"/>
                </a:xfrm>
                <a:prstGeom prst="rect">
                  <a:avLst/>
                </a:prstGeom>
                <a:noFill/>
                <a:ln>
                  <a:noFill/>
                </a:ln>
              </p:spPr>
            </p:pic>
            <p:pic>
              <p:nvPicPr>
                <p:cNvPr id="30" name="Google Shape;222;p4" descr="Database outline">
                  <a:extLst>
                    <a:ext uri="{FF2B5EF4-FFF2-40B4-BE49-F238E27FC236}">
                      <a16:creationId xmlns:a16="http://schemas.microsoft.com/office/drawing/2014/main" id="{074BA587-B1FF-88BF-1DB3-D097C9AC0AD7}"/>
                    </a:ext>
                  </a:extLst>
                </p:cNvPr>
                <p:cNvPicPr preferRelativeResize="0"/>
                <p:nvPr/>
              </p:nvPicPr>
              <p:blipFill rotWithShape="1">
                <a:blip r:embed="rId7" cstate="email">
                  <a:alphaModFix/>
                  <a:duotone>
                    <a:prstClr val="black"/>
                    <a:srgbClr val="57BD83">
                      <a:tint val="45000"/>
                      <a:satMod val="400000"/>
                    </a:srgbClr>
                  </a:duotone>
                  <a:extLst>
                    <a:ext uri="{28A0092B-C50C-407E-A947-70E740481C1C}">
                      <a14:useLocalDpi xmlns:a14="http://schemas.microsoft.com/office/drawing/2010/main"/>
                    </a:ext>
                  </a:extLst>
                </a:blip>
                <a:srcRect/>
                <a:stretch/>
              </p:blipFill>
              <p:spPr>
                <a:xfrm>
                  <a:off x="9515167" y="3050772"/>
                  <a:ext cx="691271" cy="691271"/>
                </a:xfrm>
                <a:prstGeom prst="rect">
                  <a:avLst/>
                </a:prstGeom>
                <a:noFill/>
                <a:ln>
                  <a:noFill/>
                </a:ln>
              </p:spPr>
            </p:pic>
            <p:pic>
              <p:nvPicPr>
                <p:cNvPr id="31" name="Google Shape;223;p4" descr="Computer outline">
                  <a:extLst>
                    <a:ext uri="{FF2B5EF4-FFF2-40B4-BE49-F238E27FC236}">
                      <a16:creationId xmlns:a16="http://schemas.microsoft.com/office/drawing/2014/main" id="{E51A5832-16BA-C6AC-46EA-C0356B7DA8AD}"/>
                    </a:ext>
                  </a:extLst>
                </p:cNvPr>
                <p:cNvPicPr preferRelativeResize="0"/>
                <p:nvPr/>
              </p:nvPicPr>
              <p:blipFill rotWithShape="1">
                <a:blip r:embed="rId8" cstate="email">
                  <a:alphaModFix/>
                  <a:duotone>
                    <a:prstClr val="black"/>
                    <a:srgbClr val="57BD83">
                      <a:tint val="45000"/>
                      <a:satMod val="400000"/>
                    </a:srgbClr>
                  </a:duotone>
                  <a:extLst>
                    <a:ext uri="{28A0092B-C50C-407E-A947-70E740481C1C}">
                      <a14:useLocalDpi xmlns:a14="http://schemas.microsoft.com/office/drawing/2010/main"/>
                    </a:ext>
                  </a:extLst>
                </a:blip>
                <a:srcRect/>
                <a:stretch/>
              </p:blipFill>
              <p:spPr>
                <a:xfrm>
                  <a:off x="8786229" y="3535138"/>
                  <a:ext cx="1435477" cy="1435477"/>
                </a:xfrm>
                <a:prstGeom prst="rect">
                  <a:avLst/>
                </a:prstGeom>
                <a:noFill/>
                <a:ln>
                  <a:noFill/>
                </a:ln>
              </p:spPr>
            </p:pic>
          </p:grpSp>
        </p:grpSp>
      </p:grpSp>
    </p:spTree>
    <p:extLst>
      <p:ext uri="{BB962C8B-B14F-4D97-AF65-F5344CB8AC3E}">
        <p14:creationId xmlns:p14="http://schemas.microsoft.com/office/powerpoint/2010/main" val="309220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A1F2B-FFD8-EDAB-5673-AD0CE12B2AD8}"/>
              </a:ext>
            </a:extLst>
          </p:cNvPr>
          <p:cNvSpPr/>
          <p:nvPr/>
        </p:nvSpPr>
        <p:spPr>
          <a:xfrm>
            <a:off x="11701762" y="6432517"/>
            <a:ext cx="281353"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5</a:t>
            </a:fld>
            <a:endParaRPr lang="en-ID" sz="1000" dirty="0">
              <a:solidFill>
                <a:schemeClr val="bg1"/>
              </a:solidFill>
              <a:latin typeface="Open Sans" panose="020B0606030504020204" pitchFamily="34" charset="0"/>
              <a:cs typeface="Open Sans" panose="020B0606030504020204" pitchFamily="34" charset="0"/>
            </a:endParaRPr>
          </a:p>
        </p:txBody>
      </p:sp>
      <p:sp>
        <p:nvSpPr>
          <p:cNvPr id="11" name="Google Shape;203;p4">
            <a:extLst>
              <a:ext uri="{FF2B5EF4-FFF2-40B4-BE49-F238E27FC236}">
                <a16:creationId xmlns:a16="http://schemas.microsoft.com/office/drawing/2014/main" id="{2F398590-4EB6-6FF3-E36D-EB5257A91FAB}"/>
              </a:ext>
            </a:extLst>
          </p:cNvPr>
          <p:cNvSpPr txBox="1"/>
          <p:nvPr/>
        </p:nvSpPr>
        <p:spPr>
          <a:xfrm>
            <a:off x="907529" y="825075"/>
            <a:ext cx="10376942"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97CC72"/>
                </a:solidFill>
                <a:effectLst/>
                <a:uLnTx/>
                <a:uFillTx/>
                <a:latin typeface="Open Sans"/>
                <a:ea typeface="Open Sans"/>
                <a:cs typeface="Open Sans"/>
                <a:sym typeface="Open Sans"/>
              </a:rPr>
              <a:t>Safe and Sustainable by Design</a:t>
            </a:r>
            <a:endParaRPr kumimoji="0" sz="3600" b="1" i="0" u="none" strike="noStrike" kern="0" cap="none" spc="0" normalizeH="0" baseline="0" noProof="0" dirty="0">
              <a:ln>
                <a:noFill/>
              </a:ln>
              <a:solidFill>
                <a:srgbClr val="97CC72"/>
              </a:solidFill>
              <a:effectLst/>
              <a:uLnTx/>
              <a:uFillTx/>
              <a:latin typeface="Open Sans"/>
              <a:ea typeface="Open Sans"/>
              <a:cs typeface="Open Sans"/>
              <a:sym typeface="Open Sans"/>
            </a:endParaRPr>
          </a:p>
        </p:txBody>
      </p:sp>
      <p:cxnSp>
        <p:nvCxnSpPr>
          <p:cNvPr id="12" name="Google Shape;209;p4">
            <a:extLst>
              <a:ext uri="{FF2B5EF4-FFF2-40B4-BE49-F238E27FC236}">
                <a16:creationId xmlns:a16="http://schemas.microsoft.com/office/drawing/2014/main" id="{42C3E03C-3939-00E9-D5BA-E685CB5EF9B7}"/>
              </a:ext>
            </a:extLst>
          </p:cNvPr>
          <p:cNvCxnSpPr/>
          <p:nvPr/>
        </p:nvCxnSpPr>
        <p:spPr>
          <a:xfrm>
            <a:off x="-17576" y="803190"/>
            <a:ext cx="12209576" cy="0"/>
          </a:xfrm>
          <a:prstGeom prst="straightConnector1">
            <a:avLst/>
          </a:prstGeom>
          <a:noFill/>
          <a:ln w="22225" cap="flat" cmpd="sng">
            <a:solidFill>
              <a:srgbClr val="57BD83">
                <a:alpha val="88235"/>
              </a:srgbClr>
            </a:solidFill>
            <a:prstDash val="solid"/>
            <a:miter lim="800000"/>
            <a:headEnd type="none" w="sm" len="sm"/>
            <a:tailEnd type="none" w="sm" len="sm"/>
          </a:ln>
        </p:spPr>
      </p:cxnSp>
      <p:sp>
        <p:nvSpPr>
          <p:cNvPr id="17" name="Google Shape;215;p4">
            <a:extLst>
              <a:ext uri="{FF2B5EF4-FFF2-40B4-BE49-F238E27FC236}">
                <a16:creationId xmlns:a16="http://schemas.microsoft.com/office/drawing/2014/main" id="{748B2716-7A88-A56F-B0A3-015E6808E75E}"/>
              </a:ext>
            </a:extLst>
          </p:cNvPr>
          <p:cNvSpPr txBox="1"/>
          <p:nvPr/>
        </p:nvSpPr>
        <p:spPr>
          <a:xfrm>
            <a:off x="802571" y="3621452"/>
            <a:ext cx="2955000" cy="646290"/>
          </a:xfrm>
          <a:prstGeom prst="rect">
            <a:avLst/>
          </a:prstGeom>
          <a:noFill/>
          <a:ln>
            <a:noFill/>
          </a:ln>
        </p:spPr>
        <p:txBody>
          <a:bodyPr spcFirstLastPara="1" wrap="square" lIns="91425" tIns="45700" rIns="91425" bIns="45700" anchor="t" anchorCtr="0">
            <a:spAutoFit/>
          </a:bodyPr>
          <a:lstStyle>
            <a:defPPr>
              <a:defRPr lang="en-US"/>
            </a:defPPr>
            <a:lvl1pPr marR="0" lvl="0" indent="0" algn="ctr" fontAlgn="auto">
              <a:lnSpc>
                <a:spcPct val="100000"/>
              </a:lnSpc>
              <a:spcBef>
                <a:spcPts val="0"/>
              </a:spcBef>
              <a:spcAft>
                <a:spcPts val="0"/>
              </a:spcAft>
              <a:buClr>
                <a:srgbClr val="000000"/>
              </a:buClr>
              <a:buSzPts val="1800"/>
              <a:buFont typeface="Arial"/>
              <a:buNone/>
              <a:tabLst/>
              <a:defRPr kumimoji="0" b="1" i="0" u="none" strike="noStrike" kern="0" cap="none" spc="0" normalizeH="0" baseline="0">
                <a:ln>
                  <a:noFill/>
                </a:ln>
                <a:solidFill>
                  <a:srgbClr val="FFFFFF"/>
                </a:solidFill>
                <a:effectLst/>
                <a:uLnTx/>
                <a:uFillTx/>
                <a:latin typeface="Open Sans"/>
                <a:ea typeface="Open Sans"/>
                <a:cs typeface="Open Sans"/>
              </a:defRPr>
            </a:lvl1pPr>
          </a:lstStyle>
          <a:p>
            <a:r>
              <a:rPr lang="en-US" dirty="0">
                <a:sym typeface="Open Sans"/>
              </a:rPr>
              <a:t>SAFE AND SUSTAINABLE BY DESIGN</a:t>
            </a:r>
            <a:endParaRPr dirty="0">
              <a:sym typeface="Arial"/>
            </a:endParaRPr>
          </a:p>
        </p:txBody>
      </p:sp>
      <p:sp>
        <p:nvSpPr>
          <p:cNvPr id="3" name="Google Shape;212;p4">
            <a:extLst>
              <a:ext uri="{FF2B5EF4-FFF2-40B4-BE49-F238E27FC236}">
                <a16:creationId xmlns:a16="http://schemas.microsoft.com/office/drawing/2014/main" id="{CEF694BC-9DD5-9D2F-5123-9FBCEE97CE6D}"/>
              </a:ext>
            </a:extLst>
          </p:cNvPr>
          <p:cNvSpPr txBox="1"/>
          <p:nvPr/>
        </p:nvSpPr>
        <p:spPr>
          <a:xfrm>
            <a:off x="7415930" y="2236457"/>
            <a:ext cx="4776070" cy="3416279"/>
          </a:xfrm>
          <a:prstGeom prst="rect">
            <a:avLst/>
          </a:prstGeom>
          <a:noFill/>
          <a:ln>
            <a:noFill/>
          </a:ln>
        </p:spPr>
        <p:txBody>
          <a:bodyPr spcFirstLastPara="1" wrap="square" lIns="0" tIns="45700" rIns="0" bIns="45700" anchor="t" anchorCtr="0">
            <a:spAutoFit/>
          </a:bodyPr>
          <a:lstStyle/>
          <a:p>
            <a:pPr marL="457200" marR="0" lvl="0" indent="-317500" algn="l" defTabSz="914400" rtl="0" eaLnBrk="1" fontAlgn="auto" latinLnBrk="0" hangingPunct="1">
              <a:lnSpc>
                <a:spcPct val="150000"/>
              </a:lnSpc>
              <a:spcBef>
                <a:spcPts val="0"/>
              </a:spcBef>
              <a:spcAft>
                <a:spcPts val="0"/>
              </a:spcAft>
              <a:buClr>
                <a:srgbClr val="000000"/>
              </a:buClr>
              <a:buSzPts val="1400"/>
              <a:buFont typeface="Arial"/>
              <a:buChar char="•"/>
              <a:tabLst/>
              <a:defRPr/>
            </a:pPr>
            <a:r>
              <a:rPr kumimoji="0" lang="en-US" b="1" i="0" u="none" strike="noStrike" kern="0" cap="none" spc="0" normalizeH="0" baseline="0" noProof="0" dirty="0">
                <a:ln>
                  <a:noFill/>
                </a:ln>
                <a:solidFill>
                  <a:srgbClr val="000000"/>
                </a:solidFill>
                <a:effectLst/>
                <a:uLnTx/>
                <a:uFillTx/>
                <a:latin typeface="Open Sans"/>
                <a:ea typeface="Open Sans"/>
                <a:cs typeface="Open Sans"/>
                <a:sym typeface="Open Sans"/>
              </a:rPr>
              <a:t>Development of SSbD Framework </a:t>
            </a: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applied to PFAS-free coatings </a:t>
            </a:r>
            <a:endParaRPr lang="en-US" kern="0" dirty="0">
              <a:solidFill>
                <a:srgbClr val="000000"/>
              </a:solidFill>
              <a:latin typeface="Open Sans"/>
              <a:ea typeface="Open Sans"/>
              <a:cs typeface="Open Sans"/>
              <a:sym typeface="Open Sans"/>
            </a:endParaRPr>
          </a:p>
          <a:p>
            <a:pPr marL="914400" lvl="1" indent="-317500">
              <a:lnSpc>
                <a:spcPct val="150000"/>
              </a:lnSpc>
              <a:buClr>
                <a:srgbClr val="000000"/>
              </a:buClr>
              <a:buSzPts val="1400"/>
              <a:buFont typeface="Arial"/>
              <a:buChar char="•"/>
              <a:defRPr/>
            </a:pP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safe by material design, </a:t>
            </a:r>
          </a:p>
          <a:p>
            <a:pPr marL="914400" lvl="1" indent="-317500">
              <a:lnSpc>
                <a:spcPct val="150000"/>
              </a:lnSpc>
              <a:buClr>
                <a:srgbClr val="000000"/>
              </a:buClr>
              <a:buSzPts val="1400"/>
              <a:buFont typeface="Arial"/>
              <a:buChar char="•"/>
              <a:defRPr/>
            </a:pP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safe by process design, </a:t>
            </a:r>
          </a:p>
          <a:p>
            <a:pPr marL="914400" lvl="1" indent="-317500">
              <a:lnSpc>
                <a:spcPct val="150000"/>
              </a:lnSpc>
              <a:buClr>
                <a:srgbClr val="000000"/>
              </a:buClr>
              <a:buSzPts val="1400"/>
              <a:buFont typeface="Arial"/>
              <a:buChar char="•"/>
              <a:defRPr/>
            </a:pP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toxicological studies, </a:t>
            </a:r>
          </a:p>
          <a:p>
            <a:pPr marL="914400" lvl="1" indent="-317500">
              <a:lnSpc>
                <a:spcPct val="150000"/>
              </a:lnSpc>
              <a:buClr>
                <a:srgbClr val="000000"/>
              </a:buClr>
              <a:buSzPts val="1400"/>
              <a:buFont typeface="Arial"/>
              <a:buChar char="•"/>
              <a:defRPr/>
            </a:pP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LCA, LCC, SLCA</a:t>
            </a:r>
            <a:endParaRPr lang="en-US" kern="0" noProof="0" dirty="0">
              <a:solidFill>
                <a:srgbClr val="000000"/>
              </a:solidFill>
              <a:latin typeface="Open Sans"/>
              <a:ea typeface="Open Sans"/>
              <a:cs typeface="Open Sans"/>
              <a:sym typeface="Open Sans"/>
            </a:endParaRPr>
          </a:p>
          <a:p>
            <a:pPr marL="596900" lvl="1">
              <a:lnSpc>
                <a:spcPct val="150000"/>
              </a:lnSpc>
              <a:buClr>
                <a:srgbClr val="000000"/>
              </a:buClr>
              <a:buSzPts val="1400"/>
              <a:defRPr/>
            </a:pPr>
            <a:endParaRPr kumimoji="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50000"/>
              </a:lnSpc>
              <a:spcBef>
                <a:spcPts val="0"/>
              </a:spcBef>
              <a:spcAft>
                <a:spcPts val="0"/>
              </a:spcAft>
              <a:buClr>
                <a:srgbClr val="000000"/>
              </a:buClr>
              <a:buSzPts val="1400"/>
              <a:buFont typeface="Arial"/>
              <a:buChar char="•"/>
              <a:tabLst/>
              <a:defRPr/>
            </a:pPr>
            <a:r>
              <a:rPr kumimoji="0" lang="en-US" b="1" i="0" u="none" strike="noStrike" kern="0" cap="none" spc="0" normalizeH="0" baseline="0" noProof="0" dirty="0" err="1">
                <a:ln>
                  <a:noFill/>
                </a:ln>
                <a:solidFill>
                  <a:srgbClr val="000000"/>
                </a:solidFill>
                <a:effectLst/>
                <a:uLnTx/>
                <a:uFillTx/>
                <a:latin typeface="Open Sans"/>
                <a:ea typeface="Open Sans"/>
                <a:cs typeface="Open Sans"/>
                <a:sym typeface="Open Sans"/>
              </a:rPr>
              <a:t>Standardisation</a:t>
            </a:r>
            <a:r>
              <a:rPr kumimoji="0" lang="en-US" b="1" i="0" u="none" strike="noStrike" kern="0" cap="none" spc="0" normalizeH="0" baseline="0" noProof="0" dirty="0">
                <a:ln>
                  <a:noFill/>
                </a:ln>
                <a:solidFill>
                  <a:srgbClr val="000000"/>
                </a:solidFill>
                <a:effectLst/>
                <a:uLnTx/>
                <a:uFillTx/>
                <a:latin typeface="Open Sans"/>
                <a:ea typeface="Open Sans"/>
                <a:cs typeface="Open Sans"/>
                <a:sym typeface="Open Sans"/>
              </a:rPr>
              <a:t> roadmap</a:t>
            </a:r>
            <a:endParaRPr kumimoji="0" b="1"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6" name="Imagen 4">
            <a:extLst>
              <a:ext uri="{FF2B5EF4-FFF2-40B4-BE49-F238E27FC236}">
                <a16:creationId xmlns:a16="http://schemas.microsoft.com/office/drawing/2014/main" id="{5009E73A-41E9-29AE-BC7B-032BB04158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3124" y="1788481"/>
            <a:ext cx="5973921" cy="4558092"/>
          </a:xfrm>
          <a:prstGeom prst="rect">
            <a:avLst/>
          </a:prstGeom>
        </p:spPr>
      </p:pic>
      <p:grpSp>
        <p:nvGrpSpPr>
          <p:cNvPr id="5" name="Group 4">
            <a:extLst>
              <a:ext uri="{FF2B5EF4-FFF2-40B4-BE49-F238E27FC236}">
                <a16:creationId xmlns:a16="http://schemas.microsoft.com/office/drawing/2014/main" id="{12FA96AF-A338-74B5-E14A-EF126ECEA13A}"/>
              </a:ext>
            </a:extLst>
          </p:cNvPr>
          <p:cNvGrpSpPr/>
          <p:nvPr/>
        </p:nvGrpSpPr>
        <p:grpSpPr>
          <a:xfrm>
            <a:off x="513124" y="893900"/>
            <a:ext cx="720000" cy="720000"/>
            <a:chOff x="1186350" y="2301211"/>
            <a:chExt cx="1548000" cy="1548000"/>
          </a:xfrm>
        </p:grpSpPr>
        <p:sp>
          <p:nvSpPr>
            <p:cNvPr id="8" name="Oval 12">
              <a:extLst>
                <a:ext uri="{FF2B5EF4-FFF2-40B4-BE49-F238E27FC236}">
                  <a16:creationId xmlns:a16="http://schemas.microsoft.com/office/drawing/2014/main" id="{8B212E0C-AD54-9619-4694-5447C1970820}"/>
                </a:ext>
              </a:extLst>
            </p:cNvPr>
            <p:cNvSpPr/>
            <p:nvPr/>
          </p:nvSpPr>
          <p:spPr>
            <a:xfrm>
              <a:off x="1186350" y="2301211"/>
              <a:ext cx="1548000" cy="1548000"/>
            </a:xfrm>
            <a:prstGeom prst="ellipse">
              <a:avLst/>
            </a:prstGeom>
            <a:solidFill>
              <a:schemeClr val="bg1"/>
            </a:solidFill>
            <a:ln w="38100">
              <a:solidFill>
                <a:srgbClr val="97CC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217;p4" descr="Refresh outline">
              <a:extLst>
                <a:ext uri="{FF2B5EF4-FFF2-40B4-BE49-F238E27FC236}">
                  <a16:creationId xmlns:a16="http://schemas.microsoft.com/office/drawing/2014/main" id="{65BF05A6-7AB3-66D7-2AB3-37E918ECD94C}"/>
                </a:ext>
              </a:extLst>
            </p:cNvPr>
            <p:cNvPicPr preferRelativeResize="0"/>
            <p:nvPr/>
          </p:nvPicPr>
          <p:blipFill rotWithShape="1">
            <a:blip r:embed="rId4"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flipH="1">
              <a:off x="1206055" y="2401406"/>
              <a:ext cx="1347610" cy="1347610"/>
            </a:xfrm>
            <a:prstGeom prst="rect">
              <a:avLst/>
            </a:prstGeom>
            <a:noFill/>
            <a:ln>
              <a:noFill/>
            </a:ln>
          </p:spPr>
        </p:pic>
        <p:pic>
          <p:nvPicPr>
            <p:cNvPr id="10" name="Google Shape;218;p4" descr="Earth globe: Africa and Europe with solid fill">
              <a:extLst>
                <a:ext uri="{FF2B5EF4-FFF2-40B4-BE49-F238E27FC236}">
                  <a16:creationId xmlns:a16="http://schemas.microsoft.com/office/drawing/2014/main" id="{D567FDAB-6F76-AE72-2F56-D9D6087187C9}"/>
                </a:ext>
              </a:extLst>
            </p:cNvPr>
            <p:cNvPicPr preferRelativeResize="0"/>
            <p:nvPr/>
          </p:nvPicPr>
          <p:blipFill rotWithShape="1">
            <a:blip r:embed="rId5"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a:off x="1544148" y="2740815"/>
              <a:ext cx="671425" cy="671425"/>
            </a:xfrm>
            <a:prstGeom prst="rect">
              <a:avLst/>
            </a:prstGeom>
            <a:noFill/>
            <a:ln>
              <a:noFill/>
            </a:ln>
          </p:spPr>
        </p:pic>
        <p:pic>
          <p:nvPicPr>
            <p:cNvPr id="13" name="Google Shape;219;p4" descr="Leaf outline">
              <a:extLst>
                <a:ext uri="{FF2B5EF4-FFF2-40B4-BE49-F238E27FC236}">
                  <a16:creationId xmlns:a16="http://schemas.microsoft.com/office/drawing/2014/main" id="{D97BA615-7C17-32D6-4D41-093196751823}"/>
                </a:ext>
              </a:extLst>
            </p:cNvPr>
            <p:cNvPicPr preferRelativeResize="0"/>
            <p:nvPr/>
          </p:nvPicPr>
          <p:blipFill rotWithShape="1">
            <a:blip r:embed="rId6"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a:off x="2148715" y="2853360"/>
              <a:ext cx="565930" cy="565929"/>
            </a:xfrm>
            <a:prstGeom prst="rect">
              <a:avLst/>
            </a:prstGeom>
            <a:noFill/>
            <a:ln>
              <a:noFill/>
            </a:ln>
          </p:spPr>
        </p:pic>
      </p:grpSp>
    </p:spTree>
    <p:extLst>
      <p:ext uri="{BB962C8B-B14F-4D97-AF65-F5344CB8AC3E}">
        <p14:creationId xmlns:p14="http://schemas.microsoft.com/office/powerpoint/2010/main" val="21943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A1F2B-FFD8-EDAB-5673-AD0CE12B2AD8}"/>
              </a:ext>
            </a:extLst>
          </p:cNvPr>
          <p:cNvSpPr/>
          <p:nvPr/>
        </p:nvSpPr>
        <p:spPr>
          <a:xfrm>
            <a:off x="11701762" y="6432517"/>
            <a:ext cx="281353"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6</a:t>
            </a:fld>
            <a:endParaRPr lang="en-ID" sz="1000" dirty="0">
              <a:solidFill>
                <a:schemeClr val="bg1"/>
              </a:solidFill>
              <a:latin typeface="Open Sans" panose="020B0606030504020204" pitchFamily="34" charset="0"/>
              <a:cs typeface="Open Sans" panose="020B0606030504020204" pitchFamily="34" charset="0"/>
            </a:endParaRPr>
          </a:p>
        </p:txBody>
      </p:sp>
      <p:cxnSp>
        <p:nvCxnSpPr>
          <p:cNvPr id="12" name="Google Shape;209;p4">
            <a:extLst>
              <a:ext uri="{FF2B5EF4-FFF2-40B4-BE49-F238E27FC236}">
                <a16:creationId xmlns:a16="http://schemas.microsoft.com/office/drawing/2014/main" id="{42C3E03C-3939-00E9-D5BA-E685CB5EF9B7}"/>
              </a:ext>
            </a:extLst>
          </p:cNvPr>
          <p:cNvCxnSpPr/>
          <p:nvPr/>
        </p:nvCxnSpPr>
        <p:spPr>
          <a:xfrm>
            <a:off x="-17576" y="803190"/>
            <a:ext cx="12209576" cy="0"/>
          </a:xfrm>
          <a:prstGeom prst="straightConnector1">
            <a:avLst/>
          </a:prstGeom>
          <a:noFill/>
          <a:ln w="22225" cap="flat" cmpd="sng">
            <a:solidFill>
              <a:srgbClr val="57BD83">
                <a:alpha val="88235"/>
              </a:srgbClr>
            </a:solidFill>
            <a:prstDash val="solid"/>
            <a:miter lim="800000"/>
            <a:headEnd type="none" w="sm" len="sm"/>
            <a:tailEnd type="none" w="sm" len="sm"/>
          </a:ln>
        </p:spPr>
      </p:cxnSp>
      <p:sp>
        <p:nvSpPr>
          <p:cNvPr id="22" name="Google Shape;203;p4">
            <a:extLst>
              <a:ext uri="{FF2B5EF4-FFF2-40B4-BE49-F238E27FC236}">
                <a16:creationId xmlns:a16="http://schemas.microsoft.com/office/drawing/2014/main" id="{57D46A37-F3B3-EDC2-12B1-0E6331B85A4D}"/>
              </a:ext>
            </a:extLst>
          </p:cNvPr>
          <p:cNvSpPr txBox="1"/>
          <p:nvPr/>
        </p:nvSpPr>
        <p:spPr>
          <a:xfrm>
            <a:off x="907529" y="828401"/>
            <a:ext cx="10376942"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97CC72"/>
                </a:solidFill>
                <a:effectLst/>
                <a:uLnTx/>
                <a:uFillTx/>
                <a:latin typeface="Open Sans"/>
                <a:ea typeface="Open Sans"/>
                <a:cs typeface="Open Sans"/>
                <a:sym typeface="Open Sans"/>
              </a:rPr>
              <a:t>The 5 steps SSbD framework</a:t>
            </a:r>
            <a:endParaRPr kumimoji="0" sz="3600" b="1" i="0" u="none" strike="noStrike" kern="0" cap="none" spc="0" normalizeH="0" baseline="0" noProof="0" dirty="0">
              <a:ln>
                <a:noFill/>
              </a:ln>
              <a:solidFill>
                <a:srgbClr val="97CC72"/>
              </a:solidFill>
              <a:effectLst/>
              <a:uLnTx/>
              <a:uFillTx/>
              <a:latin typeface="Open Sans"/>
              <a:ea typeface="Open Sans"/>
              <a:cs typeface="Open Sans"/>
              <a:sym typeface="Open Sans"/>
            </a:endParaRPr>
          </a:p>
        </p:txBody>
      </p:sp>
      <p:sp>
        <p:nvSpPr>
          <p:cNvPr id="42" name="Freeform 13">
            <a:extLst>
              <a:ext uri="{FF2B5EF4-FFF2-40B4-BE49-F238E27FC236}">
                <a16:creationId xmlns:a16="http://schemas.microsoft.com/office/drawing/2014/main" id="{D703B35D-356A-9481-D6CD-849271ADEE9F}"/>
              </a:ext>
            </a:extLst>
          </p:cNvPr>
          <p:cNvSpPr>
            <a:spLocks/>
          </p:cNvSpPr>
          <p:nvPr/>
        </p:nvSpPr>
        <p:spPr bwMode="auto">
          <a:xfrm>
            <a:off x="3894245" y="1683879"/>
            <a:ext cx="2210602" cy="1759381"/>
          </a:xfrm>
          <a:custGeom>
            <a:avLst/>
            <a:gdLst>
              <a:gd name="T0" fmla="*/ 4422 w 4423"/>
              <a:gd name="T1" fmla="*/ 996 h 3518"/>
              <a:gd name="T2" fmla="*/ 4422 w 4423"/>
              <a:gd name="T3" fmla="*/ 996 h 3518"/>
              <a:gd name="T4" fmla="*/ 4421 w 4423"/>
              <a:gd name="T5" fmla="*/ 0 h 3518"/>
              <a:gd name="T6" fmla="*/ 4421 w 4423"/>
              <a:gd name="T7" fmla="*/ 0 h 3518"/>
              <a:gd name="T8" fmla="*/ 0 w 4423"/>
              <a:gd name="T9" fmla="*/ 3211 h 3518"/>
              <a:gd name="T10" fmla="*/ 948 w 4423"/>
              <a:gd name="T11" fmla="*/ 3518 h 3518"/>
              <a:gd name="T12" fmla="*/ 4422 w 4423"/>
              <a:gd name="T13" fmla="*/ 996 h 3518"/>
            </a:gdLst>
            <a:ahLst/>
            <a:cxnLst>
              <a:cxn ang="0">
                <a:pos x="T0" y="T1"/>
              </a:cxn>
              <a:cxn ang="0">
                <a:pos x="T2" y="T3"/>
              </a:cxn>
              <a:cxn ang="0">
                <a:pos x="T4" y="T5"/>
              </a:cxn>
              <a:cxn ang="0">
                <a:pos x="T6" y="T7"/>
              </a:cxn>
              <a:cxn ang="0">
                <a:pos x="T8" y="T9"/>
              </a:cxn>
              <a:cxn ang="0">
                <a:pos x="T10" y="T11"/>
              </a:cxn>
              <a:cxn ang="0">
                <a:pos x="T12" y="T13"/>
              </a:cxn>
            </a:cxnLst>
            <a:rect l="0" t="0" r="r" b="b"/>
            <a:pathLst>
              <a:path w="4423" h="3518">
                <a:moveTo>
                  <a:pt x="4422" y="996"/>
                </a:moveTo>
                <a:cubicBezTo>
                  <a:pt x="4423" y="996"/>
                  <a:pt x="4422" y="996"/>
                  <a:pt x="4422" y="996"/>
                </a:cubicBezTo>
                <a:lnTo>
                  <a:pt x="4421" y="0"/>
                </a:lnTo>
                <a:cubicBezTo>
                  <a:pt x="4421" y="0"/>
                  <a:pt x="4422" y="0"/>
                  <a:pt x="4421" y="0"/>
                </a:cubicBezTo>
                <a:cubicBezTo>
                  <a:pt x="2356" y="0"/>
                  <a:pt x="606" y="1347"/>
                  <a:pt x="0" y="3211"/>
                </a:cubicBezTo>
                <a:lnTo>
                  <a:pt x="948" y="3518"/>
                </a:lnTo>
                <a:cubicBezTo>
                  <a:pt x="1423" y="2054"/>
                  <a:pt x="2800" y="996"/>
                  <a:pt x="4422" y="996"/>
                </a:cubicBezTo>
                <a:close/>
              </a:path>
            </a:pathLst>
          </a:custGeom>
          <a:solidFill>
            <a:srgbClr val="008096"/>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nvGrpSpPr>
          <p:cNvPr id="78" name="Group 77">
            <a:extLst>
              <a:ext uri="{FF2B5EF4-FFF2-40B4-BE49-F238E27FC236}">
                <a16:creationId xmlns:a16="http://schemas.microsoft.com/office/drawing/2014/main" id="{79A4D9C2-6D24-46BA-3B49-BE3AF64740D2}"/>
              </a:ext>
            </a:extLst>
          </p:cNvPr>
          <p:cNvGrpSpPr/>
          <p:nvPr/>
        </p:nvGrpSpPr>
        <p:grpSpPr>
          <a:xfrm>
            <a:off x="3577001" y="3057795"/>
            <a:ext cx="1454776" cy="2828629"/>
            <a:chOff x="3577001" y="3057795"/>
            <a:chExt cx="1454776" cy="2828629"/>
          </a:xfrm>
        </p:grpSpPr>
        <p:sp>
          <p:nvSpPr>
            <p:cNvPr id="36" name="Freeform 6">
              <a:extLst>
                <a:ext uri="{FF2B5EF4-FFF2-40B4-BE49-F238E27FC236}">
                  <a16:creationId xmlns:a16="http://schemas.microsoft.com/office/drawing/2014/main" id="{CB6029BD-6F23-4552-DE86-7F97C3F29AEA}"/>
                </a:ext>
              </a:extLst>
            </p:cNvPr>
            <p:cNvSpPr>
              <a:spLocks/>
            </p:cNvSpPr>
            <p:nvPr/>
          </p:nvSpPr>
          <p:spPr bwMode="auto">
            <a:xfrm>
              <a:off x="3577001" y="3287798"/>
              <a:ext cx="1454776" cy="2598626"/>
            </a:xfrm>
            <a:custGeom>
              <a:avLst/>
              <a:gdLst>
                <a:gd name="T0" fmla="*/ 1586 w 2911"/>
                <a:gd name="T1" fmla="*/ 308 h 5197"/>
                <a:gd name="T2" fmla="*/ 1586 w 2911"/>
                <a:gd name="T3" fmla="*/ 308 h 5197"/>
                <a:gd name="T4" fmla="*/ 638 w 2911"/>
                <a:gd name="T5" fmla="*/ 1 h 5197"/>
                <a:gd name="T6" fmla="*/ 638 w 2911"/>
                <a:gd name="T7" fmla="*/ 1 h 5197"/>
                <a:gd name="T8" fmla="*/ 2326 w 2911"/>
                <a:gd name="T9" fmla="*/ 5197 h 5197"/>
                <a:gd name="T10" fmla="*/ 2911 w 2911"/>
                <a:gd name="T11" fmla="*/ 4391 h 5197"/>
                <a:gd name="T12" fmla="*/ 1586 w 2911"/>
                <a:gd name="T13" fmla="*/ 308 h 5197"/>
              </a:gdLst>
              <a:ahLst/>
              <a:cxnLst>
                <a:cxn ang="0">
                  <a:pos x="T0" y="T1"/>
                </a:cxn>
                <a:cxn ang="0">
                  <a:pos x="T2" y="T3"/>
                </a:cxn>
                <a:cxn ang="0">
                  <a:pos x="T4" y="T5"/>
                </a:cxn>
                <a:cxn ang="0">
                  <a:pos x="T6" y="T7"/>
                </a:cxn>
                <a:cxn ang="0">
                  <a:pos x="T8" y="T9"/>
                </a:cxn>
                <a:cxn ang="0">
                  <a:pos x="T10" y="T11"/>
                </a:cxn>
                <a:cxn ang="0">
                  <a:pos x="T12" y="T13"/>
                </a:cxn>
              </a:cxnLst>
              <a:rect l="0" t="0" r="r" b="b"/>
              <a:pathLst>
                <a:path w="2911" h="5197">
                  <a:moveTo>
                    <a:pt x="1586" y="308"/>
                  </a:moveTo>
                  <a:cubicBezTo>
                    <a:pt x="1586" y="307"/>
                    <a:pt x="1586" y="308"/>
                    <a:pt x="1586" y="308"/>
                  </a:cubicBezTo>
                  <a:lnTo>
                    <a:pt x="638" y="1"/>
                  </a:lnTo>
                  <a:cubicBezTo>
                    <a:pt x="638" y="1"/>
                    <a:pt x="639" y="0"/>
                    <a:pt x="638" y="1"/>
                  </a:cubicBezTo>
                  <a:cubicBezTo>
                    <a:pt x="0" y="1965"/>
                    <a:pt x="741" y="4046"/>
                    <a:pt x="2326" y="5197"/>
                  </a:cubicBezTo>
                  <a:lnTo>
                    <a:pt x="2911" y="4391"/>
                  </a:lnTo>
                  <a:cubicBezTo>
                    <a:pt x="1666" y="3487"/>
                    <a:pt x="1084" y="1851"/>
                    <a:pt x="1586" y="308"/>
                  </a:cubicBezTo>
                  <a:close/>
                </a:path>
              </a:pathLst>
            </a:custGeom>
            <a:solidFill>
              <a:srgbClr val="009594"/>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4" name="Freeform 15">
              <a:extLst>
                <a:ext uri="{FF2B5EF4-FFF2-40B4-BE49-F238E27FC236}">
                  <a16:creationId xmlns:a16="http://schemas.microsoft.com/office/drawing/2014/main" id="{D56074E3-B8DF-BA6A-FA21-AE7255D0E85D}"/>
                </a:ext>
              </a:extLst>
            </p:cNvPr>
            <p:cNvSpPr>
              <a:spLocks/>
            </p:cNvSpPr>
            <p:nvPr/>
          </p:nvSpPr>
          <p:spPr bwMode="auto">
            <a:xfrm>
              <a:off x="3895510" y="3057795"/>
              <a:ext cx="473972" cy="393080"/>
            </a:xfrm>
            <a:custGeom>
              <a:avLst/>
              <a:gdLst>
                <a:gd name="T0" fmla="*/ 0 w 948"/>
                <a:gd name="T1" fmla="*/ 477 h 784"/>
                <a:gd name="T2" fmla="*/ 948 w 948"/>
                <a:gd name="T3" fmla="*/ 784 h 784"/>
                <a:gd name="T4" fmla="*/ 679 w 948"/>
                <a:gd name="T5" fmla="*/ 0 h 784"/>
                <a:gd name="T6" fmla="*/ 0 w 948"/>
                <a:gd name="T7" fmla="*/ 477 h 784"/>
              </a:gdLst>
              <a:ahLst/>
              <a:cxnLst>
                <a:cxn ang="0">
                  <a:pos x="T0" y="T1"/>
                </a:cxn>
                <a:cxn ang="0">
                  <a:pos x="T2" y="T3"/>
                </a:cxn>
                <a:cxn ang="0">
                  <a:pos x="T4" y="T5"/>
                </a:cxn>
                <a:cxn ang="0">
                  <a:pos x="T6" y="T7"/>
                </a:cxn>
              </a:cxnLst>
              <a:rect l="0" t="0" r="r" b="b"/>
              <a:pathLst>
                <a:path w="948" h="784">
                  <a:moveTo>
                    <a:pt x="0" y="477"/>
                  </a:moveTo>
                  <a:lnTo>
                    <a:pt x="948" y="784"/>
                  </a:lnTo>
                  <a:lnTo>
                    <a:pt x="679" y="0"/>
                  </a:lnTo>
                  <a:lnTo>
                    <a:pt x="0" y="477"/>
                  </a:lnTo>
                  <a:close/>
                </a:path>
              </a:pathLst>
            </a:custGeom>
            <a:solidFill>
              <a:srgbClr val="009594"/>
            </a:solidFill>
            <a:ln>
              <a:noFill/>
            </a:ln>
            <a:effectLst>
              <a:outerShdw blurRad="50800" dist="38100" dir="16200000"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sp>
        <p:nvSpPr>
          <p:cNvPr id="45" name="Freeform 16">
            <a:extLst>
              <a:ext uri="{FF2B5EF4-FFF2-40B4-BE49-F238E27FC236}">
                <a16:creationId xmlns:a16="http://schemas.microsoft.com/office/drawing/2014/main" id="{02A81458-4F2F-9F20-CCDB-F97FC2BFF03D}"/>
              </a:ext>
            </a:extLst>
          </p:cNvPr>
          <p:cNvSpPr>
            <a:spLocks/>
          </p:cNvSpPr>
          <p:nvPr/>
        </p:nvSpPr>
        <p:spPr bwMode="auto">
          <a:xfrm>
            <a:off x="5039361" y="4585847"/>
            <a:ext cx="2137294" cy="1247493"/>
          </a:xfrm>
          <a:custGeom>
            <a:avLst/>
            <a:gdLst>
              <a:gd name="T0" fmla="*/ 2131 w 4278"/>
              <a:gd name="T1" fmla="*/ 272 h 2495"/>
              <a:gd name="T2" fmla="*/ 1298 w 4278"/>
              <a:gd name="T3" fmla="*/ 9 h 2495"/>
              <a:gd name="T4" fmla="*/ 0 w 4278"/>
              <a:gd name="T5" fmla="*/ 1809 h 2495"/>
              <a:gd name="T6" fmla="*/ 2131 w 4278"/>
              <a:gd name="T7" fmla="*/ 2495 h 2495"/>
              <a:gd name="T8" fmla="*/ 4278 w 4278"/>
              <a:gd name="T9" fmla="*/ 1797 h 2495"/>
              <a:gd name="T10" fmla="*/ 2976 w 4278"/>
              <a:gd name="T11" fmla="*/ 0 h 2495"/>
              <a:gd name="T12" fmla="*/ 2131 w 4278"/>
              <a:gd name="T13" fmla="*/ 272 h 2495"/>
            </a:gdLst>
            <a:ahLst/>
            <a:cxnLst>
              <a:cxn ang="0">
                <a:pos x="T0" y="T1"/>
              </a:cxn>
              <a:cxn ang="0">
                <a:pos x="T2" y="T3"/>
              </a:cxn>
              <a:cxn ang="0">
                <a:pos x="T4" y="T5"/>
              </a:cxn>
              <a:cxn ang="0">
                <a:pos x="T6" y="T7"/>
              </a:cxn>
              <a:cxn ang="0">
                <a:pos x="T8" y="T9"/>
              </a:cxn>
              <a:cxn ang="0">
                <a:pos x="T10" y="T11"/>
              </a:cxn>
              <a:cxn ang="0">
                <a:pos x="T12" y="T13"/>
              </a:cxn>
            </a:cxnLst>
            <a:rect l="0" t="0" r="r" b="b"/>
            <a:pathLst>
              <a:path w="4278" h="2495">
                <a:moveTo>
                  <a:pt x="2131" y="272"/>
                </a:moveTo>
                <a:cubicBezTo>
                  <a:pt x="1821" y="272"/>
                  <a:pt x="1534" y="175"/>
                  <a:pt x="1298" y="9"/>
                </a:cubicBezTo>
                <a:lnTo>
                  <a:pt x="0" y="1809"/>
                </a:lnTo>
                <a:cubicBezTo>
                  <a:pt x="600" y="2241"/>
                  <a:pt x="1336" y="2495"/>
                  <a:pt x="2131" y="2495"/>
                </a:cubicBezTo>
                <a:cubicBezTo>
                  <a:pt x="2934" y="2495"/>
                  <a:pt x="3676" y="2236"/>
                  <a:pt x="4278" y="1797"/>
                </a:cubicBezTo>
                <a:lnTo>
                  <a:pt x="2976" y="0"/>
                </a:lnTo>
                <a:cubicBezTo>
                  <a:pt x="2738" y="171"/>
                  <a:pt x="2446" y="272"/>
                  <a:pt x="2131" y="272"/>
                </a:cubicBezTo>
                <a:close/>
              </a:path>
            </a:pathLst>
          </a:custGeom>
          <a:gradFill flip="none" rotWithShape="1">
            <a:gsLst>
              <a:gs pos="16000">
                <a:schemeClr val="bg1">
                  <a:lumMod val="95000"/>
                </a:schemeClr>
              </a:gs>
              <a:gs pos="37000">
                <a:schemeClr val="bg1">
                  <a:lumMod val="85000"/>
                </a:schemeClr>
              </a:gs>
              <a:gs pos="43000">
                <a:schemeClr val="bg1">
                  <a:lumMod val="8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6" name="Freeform 17">
            <a:extLst>
              <a:ext uri="{FF2B5EF4-FFF2-40B4-BE49-F238E27FC236}">
                <a16:creationId xmlns:a16="http://schemas.microsoft.com/office/drawing/2014/main" id="{B0A367AF-6446-859E-0F2F-C27C8991A0A7}"/>
              </a:ext>
            </a:extLst>
          </p:cNvPr>
          <p:cNvSpPr>
            <a:spLocks/>
          </p:cNvSpPr>
          <p:nvPr/>
        </p:nvSpPr>
        <p:spPr bwMode="auto">
          <a:xfrm>
            <a:off x="6104846" y="2181866"/>
            <a:ext cx="1734102" cy="1601391"/>
          </a:xfrm>
          <a:custGeom>
            <a:avLst/>
            <a:gdLst>
              <a:gd name="T0" fmla="*/ 1382 w 3471"/>
              <a:gd name="T1" fmla="*/ 3203 h 3203"/>
              <a:gd name="T2" fmla="*/ 3471 w 3471"/>
              <a:gd name="T3" fmla="*/ 2523 h 3203"/>
              <a:gd name="T4" fmla="*/ 0 w 3471"/>
              <a:gd name="T5" fmla="*/ 0 h 3203"/>
              <a:gd name="T6" fmla="*/ 2 w 3471"/>
              <a:gd name="T7" fmla="*/ 2183 h 3203"/>
              <a:gd name="T8" fmla="*/ 1382 w 3471"/>
              <a:gd name="T9" fmla="*/ 3203 h 3203"/>
            </a:gdLst>
            <a:ahLst/>
            <a:cxnLst>
              <a:cxn ang="0">
                <a:pos x="T0" y="T1"/>
              </a:cxn>
              <a:cxn ang="0">
                <a:pos x="T2" y="T3"/>
              </a:cxn>
              <a:cxn ang="0">
                <a:pos x="T4" y="T5"/>
              </a:cxn>
              <a:cxn ang="0">
                <a:pos x="T6" y="T7"/>
              </a:cxn>
              <a:cxn ang="0">
                <a:pos x="T8" y="T9"/>
              </a:cxn>
            </a:cxnLst>
            <a:rect l="0" t="0" r="r" b="b"/>
            <a:pathLst>
              <a:path w="3471" h="3203">
                <a:moveTo>
                  <a:pt x="1382" y="3203"/>
                </a:moveTo>
                <a:lnTo>
                  <a:pt x="3471" y="2523"/>
                </a:lnTo>
                <a:cubicBezTo>
                  <a:pt x="2996" y="1059"/>
                  <a:pt x="1622" y="1"/>
                  <a:pt x="0" y="0"/>
                </a:cubicBezTo>
                <a:lnTo>
                  <a:pt x="2" y="2183"/>
                </a:lnTo>
                <a:cubicBezTo>
                  <a:pt x="651" y="2185"/>
                  <a:pt x="1200" y="2613"/>
                  <a:pt x="1382" y="3203"/>
                </a:cubicBezTo>
                <a:close/>
              </a:path>
            </a:pathLst>
          </a:custGeom>
          <a:gradFill flip="none" rotWithShape="1">
            <a:gsLst>
              <a:gs pos="16000">
                <a:schemeClr val="bg1">
                  <a:lumMod val="95000"/>
                </a:schemeClr>
              </a:gs>
              <a:gs pos="77000">
                <a:schemeClr val="bg1">
                  <a:lumMod val="85000"/>
                </a:schemeClr>
              </a:gs>
              <a:gs pos="54000">
                <a:schemeClr val="bg1">
                  <a:lumMod val="85000"/>
                </a:schemeClr>
              </a:gs>
            </a:gsLst>
            <a:lin ang="2400000" scaled="0"/>
            <a:tileRect/>
          </a:gra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7" name="Freeform 18">
            <a:extLst>
              <a:ext uri="{FF2B5EF4-FFF2-40B4-BE49-F238E27FC236}">
                <a16:creationId xmlns:a16="http://schemas.microsoft.com/office/drawing/2014/main" id="{DD55C605-456E-0E9D-B8D5-83891764BB46}"/>
              </a:ext>
            </a:extLst>
          </p:cNvPr>
          <p:cNvSpPr>
            <a:spLocks/>
          </p:cNvSpPr>
          <p:nvPr/>
        </p:nvSpPr>
        <p:spPr bwMode="auto">
          <a:xfrm>
            <a:off x="4279742" y="3443261"/>
            <a:ext cx="1408010" cy="2046292"/>
          </a:xfrm>
          <a:custGeom>
            <a:avLst/>
            <a:gdLst>
              <a:gd name="T0" fmla="*/ 2202 w 2818"/>
              <a:gd name="T1" fmla="*/ 1109 h 4094"/>
              <a:gd name="T2" fmla="*/ 2268 w 2818"/>
              <a:gd name="T3" fmla="*/ 678 h 4094"/>
              <a:gd name="T4" fmla="*/ 178 w 2818"/>
              <a:gd name="T5" fmla="*/ 0 h 4094"/>
              <a:gd name="T6" fmla="*/ 0 w 2818"/>
              <a:gd name="T7" fmla="*/ 1129 h 4094"/>
              <a:gd name="T8" fmla="*/ 1520 w 2818"/>
              <a:gd name="T9" fmla="*/ 4094 h 4094"/>
              <a:gd name="T10" fmla="*/ 2818 w 2818"/>
              <a:gd name="T11" fmla="*/ 2294 h 4094"/>
              <a:gd name="T12" fmla="*/ 2202 w 2818"/>
              <a:gd name="T13" fmla="*/ 1109 h 4094"/>
            </a:gdLst>
            <a:ahLst/>
            <a:cxnLst>
              <a:cxn ang="0">
                <a:pos x="T0" y="T1"/>
              </a:cxn>
              <a:cxn ang="0">
                <a:pos x="T2" y="T3"/>
              </a:cxn>
              <a:cxn ang="0">
                <a:pos x="T4" y="T5"/>
              </a:cxn>
              <a:cxn ang="0">
                <a:pos x="T6" y="T7"/>
              </a:cxn>
              <a:cxn ang="0">
                <a:pos x="T8" y="T9"/>
              </a:cxn>
              <a:cxn ang="0">
                <a:pos x="T10" y="T11"/>
              </a:cxn>
              <a:cxn ang="0">
                <a:pos x="T12" y="T13"/>
              </a:cxn>
            </a:cxnLst>
            <a:rect l="0" t="0" r="r" b="b"/>
            <a:pathLst>
              <a:path w="2818" h="4094">
                <a:moveTo>
                  <a:pt x="2202" y="1109"/>
                </a:moveTo>
                <a:cubicBezTo>
                  <a:pt x="2202" y="959"/>
                  <a:pt x="2225" y="814"/>
                  <a:pt x="2268" y="678"/>
                </a:cubicBezTo>
                <a:lnTo>
                  <a:pt x="178" y="0"/>
                </a:lnTo>
                <a:cubicBezTo>
                  <a:pt x="62" y="356"/>
                  <a:pt x="0" y="735"/>
                  <a:pt x="0" y="1129"/>
                </a:cubicBezTo>
                <a:cubicBezTo>
                  <a:pt x="0" y="2350"/>
                  <a:pt x="599" y="3432"/>
                  <a:pt x="1520" y="4094"/>
                </a:cubicBezTo>
                <a:lnTo>
                  <a:pt x="2818" y="2294"/>
                </a:lnTo>
                <a:cubicBezTo>
                  <a:pt x="2446" y="2032"/>
                  <a:pt x="2202" y="1599"/>
                  <a:pt x="2202" y="1109"/>
                </a:cubicBezTo>
                <a:close/>
              </a:path>
            </a:pathLst>
          </a:custGeom>
          <a:gradFill flip="none" rotWithShape="1">
            <a:gsLst>
              <a:gs pos="16000">
                <a:schemeClr val="bg1">
                  <a:lumMod val="95000"/>
                </a:schemeClr>
              </a:gs>
              <a:gs pos="37000">
                <a:schemeClr val="bg1">
                  <a:lumMod val="85000"/>
                </a:schemeClr>
              </a:gs>
              <a:gs pos="43000">
                <a:schemeClr val="bg1">
                  <a:lumMod val="85000"/>
                </a:schemeClr>
              </a:gs>
            </a:gsLst>
            <a:lin ang="16200000" scaled="1"/>
            <a:tileRect/>
          </a:gra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8" name="Freeform 19">
            <a:extLst>
              <a:ext uri="{FF2B5EF4-FFF2-40B4-BE49-F238E27FC236}">
                <a16:creationId xmlns:a16="http://schemas.microsoft.com/office/drawing/2014/main" id="{0E8C080B-CB98-0A46-BB73-AACC5324B66F}"/>
              </a:ext>
            </a:extLst>
          </p:cNvPr>
          <p:cNvSpPr>
            <a:spLocks/>
          </p:cNvSpPr>
          <p:nvPr/>
        </p:nvSpPr>
        <p:spPr bwMode="auto">
          <a:xfrm>
            <a:off x="4368217" y="2181866"/>
            <a:ext cx="1737895" cy="1600126"/>
          </a:xfrm>
          <a:custGeom>
            <a:avLst/>
            <a:gdLst>
              <a:gd name="T0" fmla="*/ 3473 w 3477"/>
              <a:gd name="T1" fmla="*/ 2183 h 3200"/>
              <a:gd name="T2" fmla="*/ 3477 w 3477"/>
              <a:gd name="T3" fmla="*/ 2183 h 3200"/>
              <a:gd name="T4" fmla="*/ 3475 w 3477"/>
              <a:gd name="T5" fmla="*/ 0 h 3200"/>
              <a:gd name="T6" fmla="*/ 3473 w 3477"/>
              <a:gd name="T7" fmla="*/ 0 h 3200"/>
              <a:gd name="T8" fmla="*/ 0 w 3477"/>
              <a:gd name="T9" fmla="*/ 2522 h 3200"/>
              <a:gd name="T10" fmla="*/ 2090 w 3477"/>
              <a:gd name="T11" fmla="*/ 3200 h 3200"/>
              <a:gd name="T12" fmla="*/ 3473 w 3477"/>
              <a:gd name="T13" fmla="*/ 2183 h 3200"/>
            </a:gdLst>
            <a:ahLst/>
            <a:cxnLst>
              <a:cxn ang="0">
                <a:pos x="T0" y="T1"/>
              </a:cxn>
              <a:cxn ang="0">
                <a:pos x="T2" y="T3"/>
              </a:cxn>
              <a:cxn ang="0">
                <a:pos x="T4" y="T5"/>
              </a:cxn>
              <a:cxn ang="0">
                <a:pos x="T6" y="T7"/>
              </a:cxn>
              <a:cxn ang="0">
                <a:pos x="T8" y="T9"/>
              </a:cxn>
              <a:cxn ang="0">
                <a:pos x="T10" y="T11"/>
              </a:cxn>
              <a:cxn ang="0">
                <a:pos x="T12" y="T13"/>
              </a:cxn>
            </a:cxnLst>
            <a:rect l="0" t="0" r="r" b="b"/>
            <a:pathLst>
              <a:path w="3477" h="3200">
                <a:moveTo>
                  <a:pt x="3473" y="2183"/>
                </a:moveTo>
                <a:cubicBezTo>
                  <a:pt x="3474" y="2183"/>
                  <a:pt x="3476" y="2183"/>
                  <a:pt x="3477" y="2183"/>
                </a:cubicBezTo>
                <a:lnTo>
                  <a:pt x="3475" y="0"/>
                </a:lnTo>
                <a:cubicBezTo>
                  <a:pt x="3474" y="0"/>
                  <a:pt x="3474" y="0"/>
                  <a:pt x="3473" y="0"/>
                </a:cubicBezTo>
                <a:cubicBezTo>
                  <a:pt x="1850" y="0"/>
                  <a:pt x="475" y="1058"/>
                  <a:pt x="0" y="2522"/>
                </a:cubicBezTo>
                <a:lnTo>
                  <a:pt x="2090" y="3200"/>
                </a:lnTo>
                <a:cubicBezTo>
                  <a:pt x="2273" y="2611"/>
                  <a:pt x="2823" y="2183"/>
                  <a:pt x="3473" y="2183"/>
                </a:cubicBezTo>
                <a:close/>
              </a:path>
            </a:pathLst>
          </a:custGeom>
          <a:gradFill flip="none" rotWithShape="1">
            <a:gsLst>
              <a:gs pos="16000">
                <a:schemeClr val="bg1">
                  <a:lumMod val="95000"/>
                </a:schemeClr>
              </a:gs>
              <a:gs pos="77000">
                <a:schemeClr val="bg1">
                  <a:lumMod val="85000"/>
                </a:schemeClr>
              </a:gs>
              <a:gs pos="54000">
                <a:schemeClr val="bg1">
                  <a:lumMod val="8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9" name="Freeform 20">
            <a:extLst>
              <a:ext uri="{FF2B5EF4-FFF2-40B4-BE49-F238E27FC236}">
                <a16:creationId xmlns:a16="http://schemas.microsoft.com/office/drawing/2014/main" id="{18633BF8-BE3F-4EE4-FC24-C959134FF2D9}"/>
              </a:ext>
            </a:extLst>
          </p:cNvPr>
          <p:cNvSpPr>
            <a:spLocks/>
          </p:cNvSpPr>
          <p:nvPr/>
        </p:nvSpPr>
        <p:spPr bwMode="auto">
          <a:xfrm>
            <a:off x="6525733" y="3443261"/>
            <a:ext cx="1401691" cy="2041236"/>
          </a:xfrm>
          <a:custGeom>
            <a:avLst/>
            <a:gdLst>
              <a:gd name="T0" fmla="*/ 2628 w 2806"/>
              <a:gd name="T1" fmla="*/ 0 h 4081"/>
              <a:gd name="T2" fmla="*/ 539 w 2806"/>
              <a:gd name="T3" fmla="*/ 680 h 4081"/>
              <a:gd name="T4" fmla="*/ 603 w 2806"/>
              <a:gd name="T5" fmla="*/ 1108 h 4081"/>
              <a:gd name="T6" fmla="*/ 0 w 2806"/>
              <a:gd name="T7" fmla="*/ 2284 h 4081"/>
              <a:gd name="T8" fmla="*/ 1302 w 2806"/>
              <a:gd name="T9" fmla="*/ 4081 h 4081"/>
              <a:gd name="T10" fmla="*/ 2806 w 2806"/>
              <a:gd name="T11" fmla="*/ 1128 h 4081"/>
              <a:gd name="T12" fmla="*/ 2628 w 2806"/>
              <a:gd name="T13" fmla="*/ 0 h 4081"/>
            </a:gdLst>
            <a:ahLst/>
            <a:cxnLst>
              <a:cxn ang="0">
                <a:pos x="T0" y="T1"/>
              </a:cxn>
              <a:cxn ang="0">
                <a:pos x="T2" y="T3"/>
              </a:cxn>
              <a:cxn ang="0">
                <a:pos x="T4" y="T5"/>
              </a:cxn>
              <a:cxn ang="0">
                <a:pos x="T6" y="T7"/>
              </a:cxn>
              <a:cxn ang="0">
                <a:pos x="T8" y="T9"/>
              </a:cxn>
              <a:cxn ang="0">
                <a:pos x="T10" y="T11"/>
              </a:cxn>
              <a:cxn ang="0">
                <a:pos x="T12" y="T13"/>
              </a:cxn>
            </a:cxnLst>
            <a:rect l="0" t="0" r="r" b="b"/>
            <a:pathLst>
              <a:path w="2806" h="4081">
                <a:moveTo>
                  <a:pt x="2628" y="0"/>
                </a:moveTo>
                <a:lnTo>
                  <a:pt x="539" y="680"/>
                </a:lnTo>
                <a:cubicBezTo>
                  <a:pt x="581" y="815"/>
                  <a:pt x="603" y="959"/>
                  <a:pt x="603" y="1108"/>
                </a:cubicBezTo>
                <a:cubicBezTo>
                  <a:pt x="603" y="1593"/>
                  <a:pt x="365" y="2021"/>
                  <a:pt x="0" y="2284"/>
                </a:cubicBezTo>
                <a:lnTo>
                  <a:pt x="1302" y="4081"/>
                </a:lnTo>
                <a:cubicBezTo>
                  <a:pt x="2214" y="3417"/>
                  <a:pt x="2806" y="2342"/>
                  <a:pt x="2806" y="1128"/>
                </a:cubicBezTo>
                <a:cubicBezTo>
                  <a:pt x="2806" y="734"/>
                  <a:pt x="2744" y="355"/>
                  <a:pt x="2628" y="0"/>
                </a:cubicBezTo>
                <a:close/>
              </a:path>
            </a:pathLst>
          </a:custGeom>
          <a:gradFill flip="none" rotWithShape="1">
            <a:gsLst>
              <a:gs pos="16000">
                <a:schemeClr val="bg1">
                  <a:lumMod val="95000"/>
                </a:schemeClr>
              </a:gs>
              <a:gs pos="37000">
                <a:schemeClr val="bg1">
                  <a:lumMod val="85000"/>
                </a:schemeClr>
              </a:gs>
              <a:gs pos="43000">
                <a:schemeClr val="bg1">
                  <a:lumMod val="85000"/>
                </a:schemeClr>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50" name="Freeform 21">
            <a:extLst>
              <a:ext uri="{FF2B5EF4-FFF2-40B4-BE49-F238E27FC236}">
                <a16:creationId xmlns:a16="http://schemas.microsoft.com/office/drawing/2014/main" id="{0BEDB736-4262-16CB-F96D-A3264E4CDEB3}"/>
              </a:ext>
            </a:extLst>
          </p:cNvPr>
          <p:cNvSpPr>
            <a:spLocks/>
          </p:cNvSpPr>
          <p:nvPr/>
        </p:nvSpPr>
        <p:spPr bwMode="auto">
          <a:xfrm>
            <a:off x="5687753" y="4006970"/>
            <a:ext cx="837982" cy="714117"/>
          </a:xfrm>
          <a:custGeom>
            <a:avLst/>
            <a:gdLst>
              <a:gd name="T0" fmla="*/ 0 w 1678"/>
              <a:gd name="T1" fmla="*/ 1165 h 1428"/>
              <a:gd name="T2" fmla="*/ 833 w 1678"/>
              <a:gd name="T3" fmla="*/ 1428 h 1428"/>
              <a:gd name="T4" fmla="*/ 1678 w 1678"/>
              <a:gd name="T5" fmla="*/ 1156 h 1428"/>
              <a:gd name="T6" fmla="*/ 839 w 1678"/>
              <a:gd name="T7" fmla="*/ 0 h 1428"/>
              <a:gd name="T8" fmla="*/ 0 w 1678"/>
              <a:gd name="T9" fmla="*/ 1165 h 1428"/>
            </a:gdLst>
            <a:ahLst/>
            <a:cxnLst>
              <a:cxn ang="0">
                <a:pos x="T0" y="T1"/>
              </a:cxn>
              <a:cxn ang="0">
                <a:pos x="T2" y="T3"/>
              </a:cxn>
              <a:cxn ang="0">
                <a:pos x="T4" y="T5"/>
              </a:cxn>
              <a:cxn ang="0">
                <a:pos x="T6" y="T7"/>
              </a:cxn>
              <a:cxn ang="0">
                <a:pos x="T8" y="T9"/>
              </a:cxn>
            </a:cxnLst>
            <a:rect l="0" t="0" r="r" b="b"/>
            <a:pathLst>
              <a:path w="1678" h="1428">
                <a:moveTo>
                  <a:pt x="0" y="1165"/>
                </a:moveTo>
                <a:cubicBezTo>
                  <a:pt x="236" y="1331"/>
                  <a:pt x="523" y="1428"/>
                  <a:pt x="833" y="1428"/>
                </a:cubicBezTo>
                <a:cubicBezTo>
                  <a:pt x="1148" y="1428"/>
                  <a:pt x="1440" y="1327"/>
                  <a:pt x="1678" y="1156"/>
                </a:cubicBezTo>
                <a:lnTo>
                  <a:pt x="839" y="0"/>
                </a:lnTo>
                <a:lnTo>
                  <a:pt x="0" y="1165"/>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51" name="Freeform 22">
            <a:extLst>
              <a:ext uri="{FF2B5EF4-FFF2-40B4-BE49-F238E27FC236}">
                <a16:creationId xmlns:a16="http://schemas.microsoft.com/office/drawing/2014/main" id="{C79A9570-2049-FFB1-D696-F271D225459C}"/>
              </a:ext>
            </a:extLst>
          </p:cNvPr>
          <p:cNvSpPr>
            <a:spLocks/>
          </p:cNvSpPr>
          <p:nvPr/>
        </p:nvSpPr>
        <p:spPr bwMode="auto">
          <a:xfrm>
            <a:off x="6106111" y="3277355"/>
            <a:ext cx="688839" cy="733075"/>
          </a:xfrm>
          <a:custGeom>
            <a:avLst/>
            <a:gdLst>
              <a:gd name="T0" fmla="*/ 0 w 1380"/>
              <a:gd name="T1" fmla="*/ 0 h 1468"/>
              <a:gd name="T2" fmla="*/ 2 w 1380"/>
              <a:gd name="T3" fmla="*/ 1468 h 1468"/>
              <a:gd name="T4" fmla="*/ 1380 w 1380"/>
              <a:gd name="T5" fmla="*/ 1020 h 1468"/>
              <a:gd name="T6" fmla="*/ 0 w 1380"/>
              <a:gd name="T7" fmla="*/ 0 h 1468"/>
            </a:gdLst>
            <a:ahLst/>
            <a:cxnLst>
              <a:cxn ang="0">
                <a:pos x="T0" y="T1"/>
              </a:cxn>
              <a:cxn ang="0">
                <a:pos x="T2" y="T3"/>
              </a:cxn>
              <a:cxn ang="0">
                <a:pos x="T4" y="T5"/>
              </a:cxn>
              <a:cxn ang="0">
                <a:pos x="T6" y="T7"/>
              </a:cxn>
            </a:cxnLst>
            <a:rect l="0" t="0" r="r" b="b"/>
            <a:pathLst>
              <a:path w="1380" h="1468">
                <a:moveTo>
                  <a:pt x="0" y="0"/>
                </a:moveTo>
                <a:lnTo>
                  <a:pt x="2" y="1468"/>
                </a:lnTo>
                <a:lnTo>
                  <a:pt x="1380" y="1020"/>
                </a:lnTo>
                <a:cubicBezTo>
                  <a:pt x="1198" y="430"/>
                  <a:pt x="649" y="2"/>
                  <a:pt x="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52" name="Freeform 23">
            <a:extLst>
              <a:ext uri="{FF2B5EF4-FFF2-40B4-BE49-F238E27FC236}">
                <a16:creationId xmlns:a16="http://schemas.microsoft.com/office/drawing/2014/main" id="{9FA2E0E3-60B9-56EE-B79F-C56EA300A5FD}"/>
              </a:ext>
            </a:extLst>
          </p:cNvPr>
          <p:cNvSpPr>
            <a:spLocks/>
          </p:cNvSpPr>
          <p:nvPr/>
        </p:nvSpPr>
        <p:spPr bwMode="auto">
          <a:xfrm>
            <a:off x="5379355" y="3781992"/>
            <a:ext cx="726756" cy="807647"/>
          </a:xfrm>
          <a:custGeom>
            <a:avLst/>
            <a:gdLst>
              <a:gd name="T0" fmla="*/ 66 w 1455"/>
              <a:gd name="T1" fmla="*/ 0 h 1616"/>
              <a:gd name="T2" fmla="*/ 0 w 1455"/>
              <a:gd name="T3" fmla="*/ 431 h 1616"/>
              <a:gd name="T4" fmla="*/ 616 w 1455"/>
              <a:gd name="T5" fmla="*/ 1616 h 1616"/>
              <a:gd name="T6" fmla="*/ 1455 w 1455"/>
              <a:gd name="T7" fmla="*/ 451 h 1616"/>
              <a:gd name="T8" fmla="*/ 66 w 1455"/>
              <a:gd name="T9" fmla="*/ 0 h 1616"/>
            </a:gdLst>
            <a:ahLst/>
            <a:cxnLst>
              <a:cxn ang="0">
                <a:pos x="T0" y="T1"/>
              </a:cxn>
              <a:cxn ang="0">
                <a:pos x="T2" y="T3"/>
              </a:cxn>
              <a:cxn ang="0">
                <a:pos x="T4" y="T5"/>
              </a:cxn>
              <a:cxn ang="0">
                <a:pos x="T6" y="T7"/>
              </a:cxn>
              <a:cxn ang="0">
                <a:pos x="T8" y="T9"/>
              </a:cxn>
            </a:cxnLst>
            <a:rect l="0" t="0" r="r" b="b"/>
            <a:pathLst>
              <a:path w="1455" h="1616">
                <a:moveTo>
                  <a:pt x="66" y="0"/>
                </a:moveTo>
                <a:cubicBezTo>
                  <a:pt x="23" y="136"/>
                  <a:pt x="0" y="281"/>
                  <a:pt x="0" y="431"/>
                </a:cubicBezTo>
                <a:cubicBezTo>
                  <a:pt x="0" y="921"/>
                  <a:pt x="244" y="1354"/>
                  <a:pt x="616" y="1616"/>
                </a:cubicBezTo>
                <a:lnTo>
                  <a:pt x="1455" y="451"/>
                </a:lnTo>
                <a:lnTo>
                  <a:pt x="66"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53" name="Freeform 24">
            <a:extLst>
              <a:ext uri="{FF2B5EF4-FFF2-40B4-BE49-F238E27FC236}">
                <a16:creationId xmlns:a16="http://schemas.microsoft.com/office/drawing/2014/main" id="{CD3AA1C4-2721-472A-8258-F392EAACC230}"/>
              </a:ext>
            </a:extLst>
          </p:cNvPr>
          <p:cNvSpPr>
            <a:spLocks/>
          </p:cNvSpPr>
          <p:nvPr/>
        </p:nvSpPr>
        <p:spPr bwMode="auto">
          <a:xfrm>
            <a:off x="5412217" y="3273894"/>
            <a:ext cx="693894" cy="733075"/>
          </a:xfrm>
          <a:custGeom>
            <a:avLst/>
            <a:gdLst>
              <a:gd name="T0" fmla="*/ 1387 w 1389"/>
              <a:gd name="T1" fmla="*/ 0 h 1468"/>
              <a:gd name="T2" fmla="*/ 1383 w 1389"/>
              <a:gd name="T3" fmla="*/ 0 h 1468"/>
              <a:gd name="T4" fmla="*/ 0 w 1389"/>
              <a:gd name="T5" fmla="*/ 1017 h 1468"/>
              <a:gd name="T6" fmla="*/ 1389 w 1389"/>
              <a:gd name="T7" fmla="*/ 1468 h 1468"/>
              <a:gd name="T8" fmla="*/ 1387 w 1389"/>
              <a:gd name="T9" fmla="*/ 0 h 1468"/>
            </a:gdLst>
            <a:ahLst/>
            <a:cxnLst>
              <a:cxn ang="0">
                <a:pos x="T0" y="T1"/>
              </a:cxn>
              <a:cxn ang="0">
                <a:pos x="T2" y="T3"/>
              </a:cxn>
              <a:cxn ang="0">
                <a:pos x="T4" y="T5"/>
              </a:cxn>
              <a:cxn ang="0">
                <a:pos x="T6" y="T7"/>
              </a:cxn>
              <a:cxn ang="0">
                <a:pos x="T8" y="T9"/>
              </a:cxn>
            </a:cxnLst>
            <a:rect l="0" t="0" r="r" b="b"/>
            <a:pathLst>
              <a:path w="1389" h="1468">
                <a:moveTo>
                  <a:pt x="1387" y="0"/>
                </a:moveTo>
                <a:cubicBezTo>
                  <a:pt x="1386" y="0"/>
                  <a:pt x="1384" y="0"/>
                  <a:pt x="1383" y="0"/>
                </a:cubicBezTo>
                <a:cubicBezTo>
                  <a:pt x="733" y="0"/>
                  <a:pt x="183" y="428"/>
                  <a:pt x="0" y="1017"/>
                </a:cubicBezTo>
                <a:lnTo>
                  <a:pt x="1389" y="1468"/>
                </a:lnTo>
                <a:lnTo>
                  <a:pt x="138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54" name="Freeform 25">
            <a:extLst>
              <a:ext uri="{FF2B5EF4-FFF2-40B4-BE49-F238E27FC236}">
                <a16:creationId xmlns:a16="http://schemas.microsoft.com/office/drawing/2014/main" id="{4C5EA537-0645-5E0F-1356-8119031093B6}"/>
              </a:ext>
            </a:extLst>
          </p:cNvPr>
          <p:cNvSpPr>
            <a:spLocks/>
          </p:cNvSpPr>
          <p:nvPr/>
        </p:nvSpPr>
        <p:spPr bwMode="auto">
          <a:xfrm>
            <a:off x="6106112" y="3783257"/>
            <a:ext cx="720436" cy="802591"/>
          </a:xfrm>
          <a:custGeom>
            <a:avLst/>
            <a:gdLst>
              <a:gd name="T0" fmla="*/ 839 w 1442"/>
              <a:gd name="T1" fmla="*/ 1604 h 1604"/>
              <a:gd name="T2" fmla="*/ 1442 w 1442"/>
              <a:gd name="T3" fmla="*/ 428 h 1604"/>
              <a:gd name="T4" fmla="*/ 1378 w 1442"/>
              <a:gd name="T5" fmla="*/ 0 h 1604"/>
              <a:gd name="T6" fmla="*/ 0 w 1442"/>
              <a:gd name="T7" fmla="*/ 448 h 1604"/>
              <a:gd name="T8" fmla="*/ 839 w 1442"/>
              <a:gd name="T9" fmla="*/ 1604 h 1604"/>
            </a:gdLst>
            <a:ahLst/>
            <a:cxnLst>
              <a:cxn ang="0">
                <a:pos x="T0" y="T1"/>
              </a:cxn>
              <a:cxn ang="0">
                <a:pos x="T2" y="T3"/>
              </a:cxn>
              <a:cxn ang="0">
                <a:pos x="T4" y="T5"/>
              </a:cxn>
              <a:cxn ang="0">
                <a:pos x="T6" y="T7"/>
              </a:cxn>
              <a:cxn ang="0">
                <a:pos x="T8" y="T9"/>
              </a:cxn>
            </a:cxnLst>
            <a:rect l="0" t="0" r="r" b="b"/>
            <a:pathLst>
              <a:path w="1442" h="1604">
                <a:moveTo>
                  <a:pt x="839" y="1604"/>
                </a:moveTo>
                <a:cubicBezTo>
                  <a:pt x="1204" y="1341"/>
                  <a:pt x="1442" y="913"/>
                  <a:pt x="1442" y="428"/>
                </a:cubicBezTo>
                <a:cubicBezTo>
                  <a:pt x="1442" y="279"/>
                  <a:pt x="1420" y="135"/>
                  <a:pt x="1378" y="0"/>
                </a:cubicBezTo>
                <a:lnTo>
                  <a:pt x="0" y="448"/>
                </a:lnTo>
                <a:lnTo>
                  <a:pt x="839" y="160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55" name="TextBox 28">
            <a:extLst>
              <a:ext uri="{FF2B5EF4-FFF2-40B4-BE49-F238E27FC236}">
                <a16:creationId xmlns:a16="http://schemas.microsoft.com/office/drawing/2014/main" id="{E4951F2D-8F20-EA73-964D-9D9B857881AA}"/>
              </a:ext>
            </a:extLst>
          </p:cNvPr>
          <p:cNvSpPr txBox="1"/>
          <p:nvPr/>
        </p:nvSpPr>
        <p:spPr>
          <a:xfrm>
            <a:off x="5954206" y="4188978"/>
            <a:ext cx="173355" cy="606531"/>
          </a:xfrm>
          <a:prstGeom prst="rect">
            <a:avLst/>
          </a:prstGeom>
          <a:noFill/>
        </p:spPr>
        <p:txBody>
          <a:bodyPr wrap="none" rtlCol="0">
            <a:spAutoFit/>
          </a:bodyPr>
          <a:lstStyle/>
          <a:p>
            <a:endParaRPr lang="en-US" sz="3600" dirty="0">
              <a:solidFill>
                <a:prstClr val="white"/>
              </a:solidFill>
              <a:latin typeface="Bebas" pitchFamily="2" charset="0"/>
            </a:endParaRPr>
          </a:p>
        </p:txBody>
      </p:sp>
      <p:sp>
        <p:nvSpPr>
          <p:cNvPr id="56" name="TextBox 30">
            <a:extLst>
              <a:ext uri="{FF2B5EF4-FFF2-40B4-BE49-F238E27FC236}">
                <a16:creationId xmlns:a16="http://schemas.microsoft.com/office/drawing/2014/main" id="{DE360B3D-9687-2D92-0D8F-9E2F0FAA6CA1}"/>
              </a:ext>
            </a:extLst>
          </p:cNvPr>
          <p:cNvSpPr txBox="1"/>
          <p:nvPr/>
        </p:nvSpPr>
        <p:spPr>
          <a:xfrm>
            <a:off x="5685941" y="3394238"/>
            <a:ext cx="173355" cy="606531"/>
          </a:xfrm>
          <a:prstGeom prst="rect">
            <a:avLst/>
          </a:prstGeom>
          <a:noFill/>
        </p:spPr>
        <p:txBody>
          <a:bodyPr wrap="none" rtlCol="0">
            <a:spAutoFit/>
          </a:bodyPr>
          <a:lstStyle/>
          <a:p>
            <a:endParaRPr lang="en-US" sz="3600" dirty="0">
              <a:solidFill>
                <a:prstClr val="white"/>
              </a:solidFill>
              <a:latin typeface="Bebas" pitchFamily="2" charset="0"/>
            </a:endParaRPr>
          </a:p>
        </p:txBody>
      </p:sp>
      <p:sp>
        <p:nvSpPr>
          <p:cNvPr id="57" name="TextBox 31">
            <a:extLst>
              <a:ext uri="{FF2B5EF4-FFF2-40B4-BE49-F238E27FC236}">
                <a16:creationId xmlns:a16="http://schemas.microsoft.com/office/drawing/2014/main" id="{0B443A5C-9CF6-C8E0-2AAD-28B0CA52928C}"/>
              </a:ext>
            </a:extLst>
          </p:cNvPr>
          <p:cNvSpPr txBox="1"/>
          <p:nvPr/>
        </p:nvSpPr>
        <p:spPr>
          <a:xfrm rot="21407689">
            <a:off x="5523340" y="3895025"/>
            <a:ext cx="333632" cy="492388"/>
          </a:xfrm>
          <a:prstGeom prst="rect">
            <a:avLst/>
          </a:prstGeom>
          <a:noFill/>
        </p:spPr>
        <p:txBody>
          <a:bodyPr wrap="none" rtlCol="0">
            <a:spAutoFit/>
          </a:bodyPr>
          <a:lstStyle/>
          <a:p>
            <a:r>
              <a:rPr lang="en-US" sz="3600" dirty="0">
                <a:solidFill>
                  <a:prstClr val="white"/>
                </a:solidFill>
                <a:latin typeface="Bebas" pitchFamily="2" charset="0"/>
              </a:rPr>
              <a:t>4</a:t>
            </a:r>
          </a:p>
        </p:txBody>
      </p:sp>
      <p:sp>
        <p:nvSpPr>
          <p:cNvPr id="30" name="TextBox 32">
            <a:extLst>
              <a:ext uri="{FF2B5EF4-FFF2-40B4-BE49-F238E27FC236}">
                <a16:creationId xmlns:a16="http://schemas.microsoft.com/office/drawing/2014/main" id="{7CFC332D-49AC-D354-B9D2-4C4CCC09DED7}"/>
              </a:ext>
            </a:extLst>
          </p:cNvPr>
          <p:cNvSpPr txBox="1"/>
          <p:nvPr/>
        </p:nvSpPr>
        <p:spPr>
          <a:xfrm>
            <a:off x="4775133" y="2712857"/>
            <a:ext cx="1313286" cy="461665"/>
          </a:xfrm>
          <a:prstGeom prst="rect">
            <a:avLst/>
          </a:prstGeom>
          <a:noFill/>
        </p:spPr>
        <p:txBody>
          <a:bodyPr wrap="square" rtlCol="0">
            <a:spAutoFit/>
          </a:bodyPr>
          <a:lstStyle/>
          <a:p>
            <a:pPr algn="ctr"/>
            <a:r>
              <a:rPr lang="en-US" sz="2400" b="1" dirty="0">
                <a:solidFill>
                  <a:srgbClr val="008096"/>
                </a:solidFill>
                <a:latin typeface="Open Sans" pitchFamily="2" charset="0"/>
                <a:ea typeface="Open Sans" pitchFamily="2" charset="0"/>
                <a:cs typeface="Open Sans" pitchFamily="2" charset="0"/>
              </a:rPr>
              <a:t>Step 5</a:t>
            </a:r>
          </a:p>
        </p:txBody>
      </p:sp>
      <p:sp>
        <p:nvSpPr>
          <p:cNvPr id="31" name="TextBox 33">
            <a:extLst>
              <a:ext uri="{FF2B5EF4-FFF2-40B4-BE49-F238E27FC236}">
                <a16:creationId xmlns:a16="http://schemas.microsoft.com/office/drawing/2014/main" id="{7BA6D57A-687F-E708-7514-1A4D5970AFC0}"/>
              </a:ext>
            </a:extLst>
          </p:cNvPr>
          <p:cNvSpPr txBox="1"/>
          <p:nvPr/>
        </p:nvSpPr>
        <p:spPr>
          <a:xfrm>
            <a:off x="6219975" y="2511950"/>
            <a:ext cx="1391533" cy="806976"/>
          </a:xfrm>
          <a:prstGeom prst="rect">
            <a:avLst/>
          </a:prstGeom>
          <a:noFill/>
        </p:spPr>
        <p:txBody>
          <a:bodyPr wrap="square" rtlCol="0">
            <a:spAutoFit/>
          </a:bodyPr>
          <a:lstStyle/>
          <a:p>
            <a:pPr algn="ctr"/>
            <a:r>
              <a:rPr lang="en-US" sz="2400" b="1" dirty="0">
                <a:solidFill>
                  <a:srgbClr val="97CC72"/>
                </a:solidFill>
              </a:rPr>
              <a:t>Re-Design</a:t>
            </a:r>
          </a:p>
        </p:txBody>
      </p:sp>
      <p:sp>
        <p:nvSpPr>
          <p:cNvPr id="32" name="TextBox 34">
            <a:extLst>
              <a:ext uri="{FF2B5EF4-FFF2-40B4-BE49-F238E27FC236}">
                <a16:creationId xmlns:a16="http://schemas.microsoft.com/office/drawing/2014/main" id="{6059D0C2-68E2-97F4-63F9-02F02EA722EB}"/>
              </a:ext>
            </a:extLst>
          </p:cNvPr>
          <p:cNvSpPr txBox="1"/>
          <p:nvPr/>
        </p:nvSpPr>
        <p:spPr>
          <a:xfrm>
            <a:off x="4306292" y="4173938"/>
            <a:ext cx="1228292" cy="461665"/>
          </a:xfrm>
          <a:prstGeom prst="rect">
            <a:avLst/>
          </a:prstGeom>
          <a:noFill/>
        </p:spPr>
        <p:txBody>
          <a:bodyPr wrap="square" rtlCol="0">
            <a:spAutoFit/>
          </a:bodyPr>
          <a:lstStyle/>
          <a:p>
            <a:pPr algn="ctr"/>
            <a:r>
              <a:rPr lang="en-US" sz="2400" b="1" dirty="0">
                <a:solidFill>
                  <a:srgbClr val="00AA8B"/>
                </a:solidFill>
                <a:latin typeface="Open Sans" pitchFamily="2" charset="0"/>
                <a:ea typeface="Open Sans" pitchFamily="2" charset="0"/>
                <a:cs typeface="Open Sans" pitchFamily="2" charset="0"/>
              </a:rPr>
              <a:t>Step 4</a:t>
            </a:r>
          </a:p>
        </p:txBody>
      </p:sp>
      <p:sp>
        <p:nvSpPr>
          <p:cNvPr id="33" name="TextBox 35">
            <a:extLst>
              <a:ext uri="{FF2B5EF4-FFF2-40B4-BE49-F238E27FC236}">
                <a16:creationId xmlns:a16="http://schemas.microsoft.com/office/drawing/2014/main" id="{6DC5A54F-0EC1-FA44-11BA-1942433970C7}"/>
              </a:ext>
            </a:extLst>
          </p:cNvPr>
          <p:cNvSpPr txBox="1"/>
          <p:nvPr/>
        </p:nvSpPr>
        <p:spPr>
          <a:xfrm>
            <a:off x="5447907" y="4848808"/>
            <a:ext cx="1294346" cy="806976"/>
          </a:xfrm>
          <a:prstGeom prst="rect">
            <a:avLst/>
          </a:prstGeom>
          <a:noFill/>
        </p:spPr>
        <p:txBody>
          <a:bodyPr wrap="square" rtlCol="0">
            <a:spAutoFit/>
          </a:bodyPr>
          <a:lstStyle/>
          <a:p>
            <a:pPr algn="ctr"/>
            <a:r>
              <a:rPr lang="en-US" sz="2400" b="1" dirty="0">
                <a:solidFill>
                  <a:srgbClr val="00AA8B"/>
                </a:solidFill>
                <a:latin typeface="Open Sans" pitchFamily="2" charset="0"/>
                <a:ea typeface="Open Sans" pitchFamily="2" charset="0"/>
                <a:cs typeface="Open Sans" pitchFamily="2" charset="0"/>
              </a:rPr>
              <a:t>Step 2+3</a:t>
            </a:r>
          </a:p>
        </p:txBody>
      </p:sp>
      <p:sp>
        <p:nvSpPr>
          <p:cNvPr id="34" name="TextBox 36">
            <a:extLst>
              <a:ext uri="{FF2B5EF4-FFF2-40B4-BE49-F238E27FC236}">
                <a16:creationId xmlns:a16="http://schemas.microsoft.com/office/drawing/2014/main" id="{E8B1D58A-66E1-B103-7218-F16F11F6A000}"/>
              </a:ext>
            </a:extLst>
          </p:cNvPr>
          <p:cNvSpPr txBox="1"/>
          <p:nvPr/>
        </p:nvSpPr>
        <p:spPr>
          <a:xfrm>
            <a:off x="6647570" y="4173938"/>
            <a:ext cx="1240774" cy="461665"/>
          </a:xfrm>
          <a:prstGeom prst="rect">
            <a:avLst/>
          </a:prstGeom>
          <a:noFill/>
        </p:spPr>
        <p:txBody>
          <a:bodyPr wrap="square" rtlCol="0">
            <a:spAutoFit/>
          </a:bodyPr>
          <a:lstStyle/>
          <a:p>
            <a:pPr algn="ctr"/>
            <a:r>
              <a:rPr lang="en-US" sz="2400" b="1" dirty="0">
                <a:solidFill>
                  <a:srgbClr val="5CBC7E"/>
                </a:solidFill>
                <a:latin typeface="Open Sans" pitchFamily="2" charset="0"/>
                <a:ea typeface="Open Sans" pitchFamily="2" charset="0"/>
                <a:cs typeface="Open Sans" pitchFamily="2" charset="0"/>
              </a:rPr>
              <a:t> Step 1</a:t>
            </a:r>
          </a:p>
        </p:txBody>
      </p:sp>
      <p:sp>
        <p:nvSpPr>
          <p:cNvPr id="23" name="Textfeld 51">
            <a:extLst>
              <a:ext uri="{FF2B5EF4-FFF2-40B4-BE49-F238E27FC236}">
                <a16:creationId xmlns:a16="http://schemas.microsoft.com/office/drawing/2014/main" id="{21276E78-8B40-B321-80EB-3299A9DF6C79}"/>
              </a:ext>
            </a:extLst>
          </p:cNvPr>
          <p:cNvSpPr txBox="1"/>
          <p:nvPr/>
        </p:nvSpPr>
        <p:spPr>
          <a:xfrm>
            <a:off x="8818385" y="1519057"/>
            <a:ext cx="3209036" cy="1710084"/>
          </a:xfrm>
          <a:prstGeom prst="rect">
            <a:avLst/>
          </a:prstGeom>
          <a:noFill/>
          <a:ln w="28575">
            <a:noFill/>
          </a:ln>
        </p:spPr>
        <p:txBody>
          <a:bodyPr wrap="square" rtlCol="0">
            <a:spAutoFit/>
          </a:bodyPr>
          <a:lstStyle/>
          <a:p>
            <a:pPr marL="285750" indent="-285750">
              <a:lnSpc>
                <a:spcPct val="150000"/>
              </a:lnSpc>
              <a:buFont typeface="Arial" panose="020B0604020202020204" pitchFamily="34" charset="0"/>
              <a:buChar char="•"/>
            </a:pPr>
            <a:r>
              <a:rPr lang="en-GB" dirty="0">
                <a:solidFill>
                  <a:srgbClr val="97CC72"/>
                </a:solidFill>
                <a:latin typeface="Open Sans" pitchFamily="2" charset="0"/>
                <a:ea typeface="Open Sans" pitchFamily="2" charset="0"/>
                <a:cs typeface="Open Sans" pitchFamily="2" charset="0"/>
              </a:rPr>
              <a:t>Coating development</a:t>
            </a:r>
          </a:p>
          <a:p>
            <a:pPr marL="285750" indent="-285750">
              <a:lnSpc>
                <a:spcPct val="150000"/>
              </a:lnSpc>
              <a:buFont typeface="Arial" panose="020B0604020202020204" pitchFamily="34" charset="0"/>
              <a:buChar char="•"/>
            </a:pPr>
            <a:r>
              <a:rPr lang="en-GB" dirty="0">
                <a:solidFill>
                  <a:srgbClr val="97CC72"/>
                </a:solidFill>
                <a:latin typeface="Open Sans" pitchFamily="2" charset="0"/>
                <a:ea typeface="Open Sans" pitchFamily="2" charset="0"/>
                <a:cs typeface="Open Sans" pitchFamily="2" charset="0"/>
              </a:rPr>
              <a:t>Functional modelling </a:t>
            </a:r>
          </a:p>
          <a:p>
            <a:pPr marL="285750" indent="-285750">
              <a:lnSpc>
                <a:spcPct val="150000"/>
              </a:lnSpc>
              <a:buFont typeface="Arial" panose="020B0604020202020204" pitchFamily="34" charset="0"/>
              <a:buChar char="•"/>
            </a:pPr>
            <a:r>
              <a:rPr lang="en-GB" dirty="0">
                <a:solidFill>
                  <a:srgbClr val="97CC72"/>
                </a:solidFill>
                <a:latin typeface="Open Sans" pitchFamily="2" charset="0"/>
                <a:ea typeface="Open Sans" pitchFamily="2" charset="0"/>
                <a:cs typeface="Open Sans" pitchFamily="2" charset="0"/>
              </a:rPr>
              <a:t>Data mining</a:t>
            </a:r>
          </a:p>
          <a:p>
            <a:pPr marL="285750" indent="-285750">
              <a:lnSpc>
                <a:spcPct val="150000"/>
              </a:lnSpc>
              <a:buFont typeface="Arial" panose="020B0604020202020204" pitchFamily="34" charset="0"/>
              <a:buChar char="•"/>
            </a:pPr>
            <a:r>
              <a:rPr lang="en-GB" dirty="0">
                <a:solidFill>
                  <a:srgbClr val="97CC72"/>
                </a:solidFill>
                <a:latin typeface="Open Sans" pitchFamily="2" charset="0"/>
                <a:ea typeface="Open Sans" pitchFamily="2" charset="0"/>
                <a:cs typeface="Open Sans" pitchFamily="2" charset="0"/>
              </a:rPr>
              <a:t>Up-scaling</a:t>
            </a:r>
          </a:p>
        </p:txBody>
      </p:sp>
      <p:sp>
        <p:nvSpPr>
          <p:cNvPr id="24" name="Textfeld 52">
            <a:extLst>
              <a:ext uri="{FF2B5EF4-FFF2-40B4-BE49-F238E27FC236}">
                <a16:creationId xmlns:a16="http://schemas.microsoft.com/office/drawing/2014/main" id="{DA372264-E849-A0DF-B7E0-F5C315BBE855}"/>
              </a:ext>
            </a:extLst>
          </p:cNvPr>
          <p:cNvSpPr txBox="1"/>
          <p:nvPr/>
        </p:nvSpPr>
        <p:spPr>
          <a:xfrm>
            <a:off x="8818385" y="3732940"/>
            <a:ext cx="1773242" cy="879087"/>
          </a:xfrm>
          <a:prstGeom prst="rect">
            <a:avLst/>
          </a:prstGeom>
          <a:noFill/>
          <a:ln w="28575">
            <a:noFill/>
          </a:ln>
        </p:spPr>
        <p:txBody>
          <a:bodyPr wrap="none" rtlCol="0">
            <a:spAutoFit/>
          </a:bodyPr>
          <a:lstStyle/>
          <a:p>
            <a:pPr marL="285750" indent="-285750">
              <a:lnSpc>
                <a:spcPct val="150000"/>
              </a:lnSpc>
              <a:buFont typeface="Arial" panose="020B0604020202020204" pitchFamily="34" charset="0"/>
              <a:buChar char="•"/>
            </a:pPr>
            <a:r>
              <a:rPr lang="en-GB" dirty="0">
                <a:solidFill>
                  <a:srgbClr val="5CBC7E"/>
                </a:solidFill>
                <a:latin typeface="Open Sans" pitchFamily="2" charset="0"/>
                <a:ea typeface="Open Sans" pitchFamily="2" charset="0"/>
                <a:cs typeface="Open Sans" pitchFamily="2" charset="0"/>
              </a:rPr>
              <a:t>Data mining</a:t>
            </a:r>
          </a:p>
          <a:p>
            <a:pPr marL="285750" indent="-285750">
              <a:lnSpc>
                <a:spcPct val="150000"/>
              </a:lnSpc>
              <a:buFont typeface="Arial" panose="020B0604020202020204" pitchFamily="34" charset="0"/>
              <a:buChar char="•"/>
            </a:pPr>
            <a:r>
              <a:rPr lang="en-GB" dirty="0">
                <a:solidFill>
                  <a:srgbClr val="5CBC7E"/>
                </a:solidFill>
                <a:latin typeface="Open Sans" pitchFamily="2" charset="0"/>
                <a:ea typeface="Open Sans" pitchFamily="2" charset="0"/>
                <a:cs typeface="Open Sans" pitchFamily="2" charset="0"/>
              </a:rPr>
              <a:t>QSAR</a:t>
            </a:r>
          </a:p>
        </p:txBody>
      </p:sp>
      <p:sp>
        <p:nvSpPr>
          <p:cNvPr id="25" name="Textfeld 53">
            <a:extLst>
              <a:ext uri="{FF2B5EF4-FFF2-40B4-BE49-F238E27FC236}">
                <a16:creationId xmlns:a16="http://schemas.microsoft.com/office/drawing/2014/main" id="{BB6381DD-3F2B-D4C9-9313-1488CFC21CA2}"/>
              </a:ext>
            </a:extLst>
          </p:cNvPr>
          <p:cNvSpPr txBox="1"/>
          <p:nvPr/>
        </p:nvSpPr>
        <p:spPr>
          <a:xfrm>
            <a:off x="8818385" y="5115825"/>
            <a:ext cx="3180600" cy="1294585"/>
          </a:xfrm>
          <a:prstGeom prst="rect">
            <a:avLst/>
          </a:prstGeom>
          <a:noFill/>
          <a:ln w="28575">
            <a:noFill/>
          </a:ln>
        </p:spPr>
        <p:txBody>
          <a:bodyPr wrap="square" rtlCol="0">
            <a:spAutoFit/>
          </a:bodyPr>
          <a:lstStyle/>
          <a:p>
            <a:pPr marL="285750" indent="-285750">
              <a:lnSpc>
                <a:spcPct val="150000"/>
              </a:lnSpc>
              <a:buFont typeface="Arial" panose="020B0604020202020204" pitchFamily="34" charset="0"/>
              <a:buChar char="•"/>
            </a:pPr>
            <a:r>
              <a:rPr lang="en-GB" dirty="0">
                <a:solidFill>
                  <a:srgbClr val="00AA8B"/>
                </a:solidFill>
                <a:latin typeface="Open Sans" pitchFamily="2" charset="0"/>
                <a:ea typeface="Open Sans" pitchFamily="2" charset="0"/>
                <a:cs typeface="Open Sans" pitchFamily="2" charset="0"/>
              </a:rPr>
              <a:t>Occupational monitoring</a:t>
            </a:r>
          </a:p>
          <a:p>
            <a:pPr marL="285750" indent="-285750">
              <a:lnSpc>
                <a:spcPct val="150000"/>
              </a:lnSpc>
              <a:buFont typeface="Arial" panose="020B0604020202020204" pitchFamily="34" charset="0"/>
              <a:buChar char="•"/>
            </a:pPr>
            <a:r>
              <a:rPr lang="en-GB" dirty="0">
                <a:solidFill>
                  <a:srgbClr val="00AA8B"/>
                </a:solidFill>
                <a:latin typeface="Open Sans" pitchFamily="2" charset="0"/>
                <a:ea typeface="Open Sans" pitchFamily="2" charset="0"/>
                <a:cs typeface="Open Sans" pitchFamily="2" charset="0"/>
              </a:rPr>
              <a:t>Risk assessment</a:t>
            </a:r>
          </a:p>
          <a:p>
            <a:pPr marL="285750" indent="-285750">
              <a:lnSpc>
                <a:spcPct val="150000"/>
              </a:lnSpc>
              <a:buFont typeface="Arial" panose="020B0604020202020204" pitchFamily="34" charset="0"/>
              <a:buChar char="•"/>
            </a:pPr>
            <a:r>
              <a:rPr lang="en-GB" dirty="0">
                <a:solidFill>
                  <a:srgbClr val="00AA8B"/>
                </a:solidFill>
                <a:latin typeface="Open Sans" pitchFamily="2" charset="0"/>
                <a:ea typeface="Open Sans" pitchFamily="2" charset="0"/>
                <a:cs typeface="Open Sans" pitchFamily="2" charset="0"/>
              </a:rPr>
              <a:t>Tox testing</a:t>
            </a:r>
          </a:p>
        </p:txBody>
      </p:sp>
      <p:sp>
        <p:nvSpPr>
          <p:cNvPr id="26" name="Textfeld 54">
            <a:extLst>
              <a:ext uri="{FF2B5EF4-FFF2-40B4-BE49-F238E27FC236}">
                <a16:creationId xmlns:a16="http://schemas.microsoft.com/office/drawing/2014/main" id="{3FF4FFB6-7EAA-E34E-6B5E-7A7A5C2F26D7}"/>
              </a:ext>
            </a:extLst>
          </p:cNvPr>
          <p:cNvSpPr txBox="1"/>
          <p:nvPr/>
        </p:nvSpPr>
        <p:spPr>
          <a:xfrm>
            <a:off x="302662" y="3787495"/>
            <a:ext cx="1935499" cy="1294585"/>
          </a:xfrm>
          <a:prstGeom prst="rect">
            <a:avLst/>
          </a:prstGeom>
          <a:noFill/>
          <a:ln w="28575">
            <a:noFill/>
          </a:ln>
        </p:spPr>
        <p:txBody>
          <a:bodyPr wrap="square" rtlCol="0">
            <a:spAutoFit/>
          </a:bodyPr>
          <a:lstStyle/>
          <a:p>
            <a:pPr marL="285750" indent="-285750">
              <a:lnSpc>
                <a:spcPct val="150000"/>
              </a:lnSpc>
              <a:buFont typeface="Arial" panose="020B0604020202020204" pitchFamily="34" charset="0"/>
              <a:buChar char="•"/>
            </a:pPr>
            <a:r>
              <a:rPr lang="en-GB" dirty="0">
                <a:solidFill>
                  <a:srgbClr val="00AA8B"/>
                </a:solidFill>
                <a:latin typeface="Open Sans" pitchFamily="2" charset="0"/>
                <a:ea typeface="Open Sans" pitchFamily="2" charset="0"/>
                <a:cs typeface="Open Sans" pitchFamily="2" charset="0"/>
              </a:rPr>
              <a:t>LCA</a:t>
            </a:r>
          </a:p>
          <a:p>
            <a:pPr marL="285750" indent="-285750">
              <a:lnSpc>
                <a:spcPct val="150000"/>
              </a:lnSpc>
              <a:buFont typeface="Arial" panose="020B0604020202020204" pitchFamily="34" charset="0"/>
              <a:buChar char="•"/>
            </a:pPr>
            <a:r>
              <a:rPr lang="en-GB" dirty="0">
                <a:solidFill>
                  <a:srgbClr val="00AA8B"/>
                </a:solidFill>
                <a:latin typeface="Open Sans" pitchFamily="2" charset="0"/>
                <a:ea typeface="Open Sans" pitchFamily="2" charset="0"/>
                <a:cs typeface="Open Sans" pitchFamily="2" charset="0"/>
              </a:rPr>
              <a:t>Circularity</a:t>
            </a:r>
          </a:p>
          <a:p>
            <a:pPr marL="285750" indent="-285750">
              <a:lnSpc>
                <a:spcPct val="150000"/>
              </a:lnSpc>
              <a:buFont typeface="Arial" panose="020B0604020202020204" pitchFamily="34" charset="0"/>
              <a:buChar char="•"/>
            </a:pPr>
            <a:r>
              <a:rPr lang="en-GB" dirty="0">
                <a:solidFill>
                  <a:srgbClr val="00AA8B"/>
                </a:solidFill>
                <a:latin typeface="Open Sans" pitchFamily="2" charset="0"/>
                <a:ea typeface="Open Sans" pitchFamily="2" charset="0"/>
                <a:cs typeface="Open Sans" pitchFamily="2" charset="0"/>
              </a:rPr>
              <a:t>End of life</a:t>
            </a:r>
          </a:p>
        </p:txBody>
      </p:sp>
      <p:sp>
        <p:nvSpPr>
          <p:cNvPr id="27" name="Textfeld 55">
            <a:extLst>
              <a:ext uri="{FF2B5EF4-FFF2-40B4-BE49-F238E27FC236}">
                <a16:creationId xmlns:a16="http://schemas.microsoft.com/office/drawing/2014/main" id="{B7BCB38B-EA2B-3DDC-DBBF-8852EDE45B4A}"/>
              </a:ext>
            </a:extLst>
          </p:cNvPr>
          <p:cNvSpPr txBox="1"/>
          <p:nvPr/>
        </p:nvSpPr>
        <p:spPr>
          <a:xfrm>
            <a:off x="297058" y="1927341"/>
            <a:ext cx="2978783" cy="879087"/>
          </a:xfrm>
          <a:prstGeom prst="rect">
            <a:avLst/>
          </a:prstGeom>
          <a:noFill/>
          <a:ln w="28575">
            <a:noFill/>
          </a:ln>
        </p:spPr>
        <p:txBody>
          <a:bodyPr wrap="square" rtlCol="0">
            <a:spAutoFit/>
          </a:bodyPr>
          <a:lstStyle/>
          <a:p>
            <a:pPr marL="285750" indent="-285750">
              <a:lnSpc>
                <a:spcPct val="150000"/>
              </a:lnSpc>
              <a:buFont typeface="Arial" panose="020B0604020202020204" pitchFamily="34" charset="0"/>
              <a:buChar char="•"/>
            </a:pPr>
            <a:r>
              <a:rPr lang="en-GB" dirty="0">
                <a:solidFill>
                  <a:srgbClr val="008096"/>
                </a:solidFill>
                <a:latin typeface="Open Sans" pitchFamily="2" charset="0"/>
                <a:ea typeface="Open Sans" pitchFamily="2" charset="0"/>
                <a:cs typeface="Open Sans" pitchFamily="2" charset="0"/>
              </a:rPr>
              <a:t>Life Cycle Costing (LCC)</a:t>
            </a:r>
          </a:p>
          <a:p>
            <a:pPr marL="285750" indent="-285750">
              <a:lnSpc>
                <a:spcPct val="150000"/>
              </a:lnSpc>
              <a:buFont typeface="Arial" panose="020B0604020202020204" pitchFamily="34" charset="0"/>
              <a:buChar char="•"/>
            </a:pPr>
            <a:r>
              <a:rPr lang="en-GB" dirty="0">
                <a:solidFill>
                  <a:srgbClr val="008096"/>
                </a:solidFill>
                <a:latin typeface="Open Sans" pitchFamily="2" charset="0"/>
                <a:ea typeface="Open Sans" pitchFamily="2" charset="0"/>
                <a:cs typeface="Open Sans" pitchFamily="2" charset="0"/>
              </a:rPr>
              <a:t>Social-LCA</a:t>
            </a:r>
          </a:p>
        </p:txBody>
      </p:sp>
      <p:pic>
        <p:nvPicPr>
          <p:cNvPr id="28" name="Picture 7">
            <a:extLst>
              <a:ext uri="{FF2B5EF4-FFF2-40B4-BE49-F238E27FC236}">
                <a16:creationId xmlns:a16="http://schemas.microsoft.com/office/drawing/2014/main" id="{E6063A3C-7684-F945-0025-86147FC5BEB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599233" y="3624305"/>
            <a:ext cx="993535" cy="634999"/>
          </a:xfrm>
          <a:prstGeom prst="rect">
            <a:avLst/>
          </a:prstGeom>
          <a:solidFill>
            <a:schemeClr val="bg1"/>
          </a:solidFill>
        </p:spPr>
      </p:pic>
      <p:sp>
        <p:nvSpPr>
          <p:cNvPr id="17" name="Oval 16">
            <a:extLst>
              <a:ext uri="{FF2B5EF4-FFF2-40B4-BE49-F238E27FC236}">
                <a16:creationId xmlns:a16="http://schemas.microsoft.com/office/drawing/2014/main" id="{5467E3BB-B836-1C47-0055-0C083A4466F8}"/>
              </a:ext>
            </a:extLst>
          </p:cNvPr>
          <p:cNvSpPr/>
          <p:nvPr/>
        </p:nvSpPr>
        <p:spPr>
          <a:xfrm>
            <a:off x="4011403" y="4368666"/>
            <a:ext cx="131102" cy="131102"/>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Oval 17">
            <a:extLst>
              <a:ext uri="{FF2B5EF4-FFF2-40B4-BE49-F238E27FC236}">
                <a16:creationId xmlns:a16="http://schemas.microsoft.com/office/drawing/2014/main" id="{26C3B0AF-BF6E-FFC0-2F84-14D32518787E}"/>
              </a:ext>
            </a:extLst>
          </p:cNvPr>
          <p:cNvSpPr/>
          <p:nvPr/>
        </p:nvSpPr>
        <p:spPr>
          <a:xfrm>
            <a:off x="4741074" y="2313671"/>
            <a:ext cx="131102" cy="131102"/>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9" name="Straight Connector 58">
            <a:extLst>
              <a:ext uri="{FF2B5EF4-FFF2-40B4-BE49-F238E27FC236}">
                <a16:creationId xmlns:a16="http://schemas.microsoft.com/office/drawing/2014/main" id="{6DCA6D97-35EA-EEBF-06ED-ADC7140E36AC}"/>
              </a:ext>
            </a:extLst>
          </p:cNvPr>
          <p:cNvCxnSpPr>
            <a:cxnSpLocks/>
            <a:stCxn id="18" idx="2"/>
            <a:endCxn id="27" idx="3"/>
          </p:cNvCxnSpPr>
          <p:nvPr/>
        </p:nvCxnSpPr>
        <p:spPr>
          <a:xfrm flipH="1" flipV="1">
            <a:off x="3275841" y="2366885"/>
            <a:ext cx="1465233" cy="12337"/>
          </a:xfrm>
          <a:prstGeom prst="line">
            <a:avLst/>
          </a:prstGeom>
          <a:ln w="12700" cmpd="sng">
            <a:gradFill>
              <a:gsLst>
                <a:gs pos="0">
                  <a:schemeClr val="accent1">
                    <a:lumMod val="5000"/>
                    <a:lumOff val="95000"/>
                  </a:schemeClr>
                </a:gs>
                <a:gs pos="100000">
                  <a:srgbClr val="008096"/>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0BC8CB0-3F79-055F-B9A4-9929CC29D253}"/>
              </a:ext>
            </a:extLst>
          </p:cNvPr>
          <p:cNvCxnSpPr>
            <a:cxnSpLocks/>
            <a:stCxn id="17" idx="2"/>
            <a:endCxn id="26" idx="3"/>
          </p:cNvCxnSpPr>
          <p:nvPr/>
        </p:nvCxnSpPr>
        <p:spPr>
          <a:xfrm flipH="1">
            <a:off x="2238161" y="4434217"/>
            <a:ext cx="1773242" cy="571"/>
          </a:xfrm>
          <a:prstGeom prst="line">
            <a:avLst/>
          </a:prstGeom>
          <a:ln w="12700" cmpd="sng">
            <a:gradFill>
              <a:gsLst>
                <a:gs pos="0">
                  <a:schemeClr val="accent1">
                    <a:lumMod val="5000"/>
                    <a:lumOff val="95000"/>
                  </a:schemeClr>
                </a:gs>
                <a:gs pos="100000">
                  <a:srgbClr val="009594"/>
                </a:gs>
              </a:gsLst>
              <a:lin ang="5400000" scaled="1"/>
            </a:gradFill>
            <a:prstDash val="solid"/>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08BFE03F-E39A-A7F8-EE0F-FB840F923165}"/>
              </a:ext>
            </a:extLst>
          </p:cNvPr>
          <p:cNvGrpSpPr/>
          <p:nvPr/>
        </p:nvGrpSpPr>
        <p:grpSpPr>
          <a:xfrm>
            <a:off x="4637631" y="5470477"/>
            <a:ext cx="2833516" cy="1023895"/>
            <a:chOff x="4637631" y="5470477"/>
            <a:chExt cx="2833516" cy="1023895"/>
          </a:xfrm>
        </p:grpSpPr>
        <p:sp>
          <p:nvSpPr>
            <p:cNvPr id="35" name="Freeform 7">
              <a:extLst>
                <a:ext uri="{FF2B5EF4-FFF2-40B4-BE49-F238E27FC236}">
                  <a16:creationId xmlns:a16="http://schemas.microsoft.com/office/drawing/2014/main" id="{B27D2681-6F7F-5D73-A7FC-BBCA91DE5D89}"/>
                </a:ext>
              </a:extLst>
            </p:cNvPr>
            <p:cNvSpPr>
              <a:spLocks/>
            </p:cNvSpPr>
            <p:nvPr/>
          </p:nvSpPr>
          <p:spPr bwMode="auto">
            <a:xfrm>
              <a:off x="4741074" y="5484497"/>
              <a:ext cx="2730073" cy="1009875"/>
            </a:xfrm>
            <a:custGeom>
              <a:avLst/>
              <a:gdLst>
                <a:gd name="T0" fmla="*/ 585 w 5464"/>
                <a:gd name="T1" fmla="*/ 0 h 2020"/>
                <a:gd name="T2" fmla="*/ 585 w 5464"/>
                <a:gd name="T3" fmla="*/ 0 h 2020"/>
                <a:gd name="T4" fmla="*/ 0 w 5464"/>
                <a:gd name="T5" fmla="*/ 806 h 2020"/>
                <a:gd name="T6" fmla="*/ 0 w 5464"/>
                <a:gd name="T7" fmla="*/ 806 h 2020"/>
                <a:gd name="T8" fmla="*/ 5464 w 5464"/>
                <a:gd name="T9" fmla="*/ 808 h 2020"/>
                <a:gd name="T10" fmla="*/ 4878 w 5464"/>
                <a:gd name="T11" fmla="*/ 2 h 2020"/>
                <a:gd name="T12" fmla="*/ 585 w 5464"/>
                <a:gd name="T13" fmla="*/ 0 h 2020"/>
              </a:gdLst>
              <a:ahLst/>
              <a:cxnLst>
                <a:cxn ang="0">
                  <a:pos x="T0" y="T1"/>
                </a:cxn>
                <a:cxn ang="0">
                  <a:pos x="T2" y="T3"/>
                </a:cxn>
                <a:cxn ang="0">
                  <a:pos x="T4" y="T5"/>
                </a:cxn>
                <a:cxn ang="0">
                  <a:pos x="T6" y="T7"/>
                </a:cxn>
                <a:cxn ang="0">
                  <a:pos x="T8" y="T9"/>
                </a:cxn>
                <a:cxn ang="0">
                  <a:pos x="T10" y="T11"/>
                </a:cxn>
                <a:cxn ang="0">
                  <a:pos x="T12" y="T13"/>
                </a:cxn>
              </a:cxnLst>
              <a:rect l="0" t="0" r="r" b="b"/>
              <a:pathLst>
                <a:path w="5464" h="2020">
                  <a:moveTo>
                    <a:pt x="585" y="0"/>
                  </a:moveTo>
                  <a:cubicBezTo>
                    <a:pt x="584" y="0"/>
                    <a:pt x="586" y="1"/>
                    <a:pt x="585" y="0"/>
                  </a:cubicBezTo>
                  <a:lnTo>
                    <a:pt x="0" y="806"/>
                  </a:lnTo>
                  <a:cubicBezTo>
                    <a:pt x="0" y="807"/>
                    <a:pt x="0" y="806"/>
                    <a:pt x="0" y="806"/>
                  </a:cubicBezTo>
                  <a:cubicBezTo>
                    <a:pt x="1671" y="2020"/>
                    <a:pt x="3879" y="1959"/>
                    <a:pt x="5464" y="808"/>
                  </a:cubicBezTo>
                  <a:lnTo>
                    <a:pt x="4878" y="2"/>
                  </a:lnTo>
                  <a:cubicBezTo>
                    <a:pt x="3633" y="907"/>
                    <a:pt x="1898" y="954"/>
                    <a:pt x="585" y="0"/>
                  </a:cubicBezTo>
                  <a:close/>
                </a:path>
              </a:pathLst>
            </a:custGeom>
            <a:solidFill>
              <a:srgbClr val="00AA8B"/>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37" name="Freeform 8">
              <a:extLst>
                <a:ext uri="{FF2B5EF4-FFF2-40B4-BE49-F238E27FC236}">
                  <a16:creationId xmlns:a16="http://schemas.microsoft.com/office/drawing/2014/main" id="{21977E80-AAC2-79E8-5737-A5DD458CE373}"/>
                </a:ext>
              </a:extLst>
            </p:cNvPr>
            <p:cNvSpPr>
              <a:spLocks/>
            </p:cNvSpPr>
            <p:nvPr/>
          </p:nvSpPr>
          <p:spPr bwMode="auto">
            <a:xfrm rot="21378112">
              <a:off x="4637631" y="5470477"/>
              <a:ext cx="413973" cy="413487"/>
            </a:xfrm>
            <a:custGeom>
              <a:avLst/>
              <a:gdLst>
                <a:gd name="T0" fmla="*/ 180 w 827"/>
                <a:gd name="T1" fmla="*/ 810 h 810"/>
                <a:gd name="T2" fmla="*/ 827 w 827"/>
                <a:gd name="T3" fmla="*/ 52 h 810"/>
                <a:gd name="T4" fmla="*/ 0 w 827"/>
                <a:gd name="T5" fmla="*/ 0 h 810"/>
                <a:gd name="T6" fmla="*/ 180 w 827"/>
                <a:gd name="T7" fmla="*/ 810 h 810"/>
              </a:gdLst>
              <a:ahLst/>
              <a:cxnLst>
                <a:cxn ang="0">
                  <a:pos x="T0" y="T1"/>
                </a:cxn>
                <a:cxn ang="0">
                  <a:pos x="T2" y="T3"/>
                </a:cxn>
                <a:cxn ang="0">
                  <a:pos x="T4" y="T5"/>
                </a:cxn>
                <a:cxn ang="0">
                  <a:pos x="T6" y="T7"/>
                </a:cxn>
              </a:cxnLst>
              <a:rect l="0" t="0" r="r" b="b"/>
              <a:pathLst>
                <a:path w="827" h="810">
                  <a:moveTo>
                    <a:pt x="180" y="810"/>
                  </a:moveTo>
                  <a:lnTo>
                    <a:pt x="827" y="52"/>
                  </a:lnTo>
                  <a:lnTo>
                    <a:pt x="0" y="0"/>
                  </a:lnTo>
                  <a:lnTo>
                    <a:pt x="180" y="810"/>
                  </a:lnTo>
                  <a:close/>
                </a:path>
              </a:pathLst>
            </a:custGeom>
            <a:solidFill>
              <a:srgbClr val="00AA8B"/>
            </a:solidFill>
            <a:ln>
              <a:noFill/>
            </a:ln>
            <a:effectLst>
              <a:outerShdw blurRad="50800" dist="38100" dir="13500000" algn="b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cxnSp>
        <p:nvCxnSpPr>
          <p:cNvPr id="4" name="Straight Connector 3">
            <a:extLst>
              <a:ext uri="{FF2B5EF4-FFF2-40B4-BE49-F238E27FC236}">
                <a16:creationId xmlns:a16="http://schemas.microsoft.com/office/drawing/2014/main" id="{54060337-0451-5ADE-AFDB-1047B79A0721}"/>
              </a:ext>
            </a:extLst>
          </p:cNvPr>
          <p:cNvCxnSpPr>
            <a:cxnSpLocks/>
            <a:stCxn id="9" idx="6"/>
            <a:endCxn id="25" idx="1"/>
          </p:cNvCxnSpPr>
          <p:nvPr/>
        </p:nvCxnSpPr>
        <p:spPr>
          <a:xfrm flipV="1">
            <a:off x="6184407" y="5763118"/>
            <a:ext cx="2633978" cy="277675"/>
          </a:xfrm>
          <a:prstGeom prst="line">
            <a:avLst/>
          </a:prstGeom>
          <a:ln w="12700" cmpd="sng">
            <a:gradFill>
              <a:gsLst>
                <a:gs pos="0">
                  <a:schemeClr val="accent1">
                    <a:lumMod val="5000"/>
                    <a:lumOff val="95000"/>
                  </a:schemeClr>
                </a:gs>
                <a:gs pos="100000">
                  <a:srgbClr val="00AA8B"/>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E62ACC55-2E8A-987B-572C-BD2A60D7F938}"/>
              </a:ext>
            </a:extLst>
          </p:cNvPr>
          <p:cNvSpPr/>
          <p:nvPr/>
        </p:nvSpPr>
        <p:spPr>
          <a:xfrm>
            <a:off x="6053305" y="5975242"/>
            <a:ext cx="131102" cy="131102"/>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76" name="Group 75">
            <a:extLst>
              <a:ext uri="{FF2B5EF4-FFF2-40B4-BE49-F238E27FC236}">
                <a16:creationId xmlns:a16="http://schemas.microsoft.com/office/drawing/2014/main" id="{430ADFFC-B8A6-270B-5545-668B43D6F9E2}"/>
              </a:ext>
            </a:extLst>
          </p:cNvPr>
          <p:cNvGrpSpPr/>
          <p:nvPr/>
        </p:nvGrpSpPr>
        <p:grpSpPr>
          <a:xfrm>
            <a:off x="7055958" y="3284005"/>
            <a:ext cx="1559041" cy="2598626"/>
            <a:chOff x="7055958" y="3284005"/>
            <a:chExt cx="1559041" cy="2598626"/>
          </a:xfrm>
        </p:grpSpPr>
        <p:sp>
          <p:nvSpPr>
            <p:cNvPr id="38" name="Freeform 9">
              <a:extLst>
                <a:ext uri="{FF2B5EF4-FFF2-40B4-BE49-F238E27FC236}">
                  <a16:creationId xmlns:a16="http://schemas.microsoft.com/office/drawing/2014/main" id="{CE7E2CA0-25DA-9DC4-812E-80BCD734015E}"/>
                </a:ext>
              </a:extLst>
            </p:cNvPr>
            <p:cNvSpPr>
              <a:spLocks/>
            </p:cNvSpPr>
            <p:nvPr/>
          </p:nvSpPr>
          <p:spPr bwMode="auto">
            <a:xfrm>
              <a:off x="7175390" y="3284005"/>
              <a:ext cx="1439609" cy="2598626"/>
            </a:xfrm>
            <a:custGeom>
              <a:avLst/>
              <a:gdLst>
                <a:gd name="T0" fmla="*/ 0 w 2881"/>
                <a:gd name="T1" fmla="*/ 4390 h 5196"/>
                <a:gd name="T2" fmla="*/ 0 w 2881"/>
                <a:gd name="T3" fmla="*/ 4390 h 5196"/>
                <a:gd name="T4" fmla="*/ 586 w 2881"/>
                <a:gd name="T5" fmla="*/ 5196 h 5196"/>
                <a:gd name="T6" fmla="*/ 586 w 2881"/>
                <a:gd name="T7" fmla="*/ 5196 h 5196"/>
                <a:gd name="T8" fmla="*/ 2276 w 2881"/>
                <a:gd name="T9" fmla="*/ 0 h 5196"/>
                <a:gd name="T10" fmla="*/ 1328 w 2881"/>
                <a:gd name="T11" fmla="*/ 308 h 5196"/>
                <a:gd name="T12" fmla="*/ 0 w 2881"/>
                <a:gd name="T13" fmla="*/ 4390 h 5196"/>
              </a:gdLst>
              <a:ahLst/>
              <a:cxnLst>
                <a:cxn ang="0">
                  <a:pos x="T0" y="T1"/>
                </a:cxn>
                <a:cxn ang="0">
                  <a:pos x="T2" y="T3"/>
                </a:cxn>
                <a:cxn ang="0">
                  <a:pos x="T4" y="T5"/>
                </a:cxn>
                <a:cxn ang="0">
                  <a:pos x="T6" y="T7"/>
                </a:cxn>
                <a:cxn ang="0">
                  <a:pos x="T8" y="T9"/>
                </a:cxn>
                <a:cxn ang="0">
                  <a:pos x="T10" y="T11"/>
                </a:cxn>
                <a:cxn ang="0">
                  <a:pos x="T12" y="T13"/>
                </a:cxn>
              </a:cxnLst>
              <a:rect l="0" t="0" r="r" b="b"/>
              <a:pathLst>
                <a:path w="2881" h="5196">
                  <a:moveTo>
                    <a:pt x="0" y="4390"/>
                  </a:moveTo>
                  <a:cubicBezTo>
                    <a:pt x="0" y="4391"/>
                    <a:pt x="1" y="4390"/>
                    <a:pt x="0" y="4390"/>
                  </a:cubicBezTo>
                  <a:lnTo>
                    <a:pt x="586" y="5196"/>
                  </a:lnTo>
                  <a:cubicBezTo>
                    <a:pt x="586" y="5196"/>
                    <a:pt x="586" y="5196"/>
                    <a:pt x="586" y="5196"/>
                  </a:cubicBezTo>
                  <a:cubicBezTo>
                    <a:pt x="2257" y="3982"/>
                    <a:pt x="2881" y="1863"/>
                    <a:pt x="2276" y="0"/>
                  </a:cubicBezTo>
                  <a:lnTo>
                    <a:pt x="1328" y="308"/>
                  </a:lnTo>
                  <a:cubicBezTo>
                    <a:pt x="1804" y="1772"/>
                    <a:pt x="1313" y="3437"/>
                    <a:pt x="0" y="4390"/>
                  </a:cubicBezTo>
                  <a:close/>
                </a:path>
              </a:pathLst>
            </a:custGeom>
            <a:solidFill>
              <a:srgbClr val="5CBC7E"/>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9" name="Freeform 10">
              <a:extLst>
                <a:ext uri="{FF2B5EF4-FFF2-40B4-BE49-F238E27FC236}">
                  <a16:creationId xmlns:a16="http://schemas.microsoft.com/office/drawing/2014/main" id="{F0DF6498-022A-692A-68F5-59E4C3353295}"/>
                </a:ext>
              </a:extLst>
            </p:cNvPr>
            <p:cNvSpPr>
              <a:spLocks/>
            </p:cNvSpPr>
            <p:nvPr/>
          </p:nvSpPr>
          <p:spPr bwMode="auto">
            <a:xfrm>
              <a:off x="7055958" y="5477536"/>
              <a:ext cx="414567" cy="403192"/>
            </a:xfrm>
            <a:custGeom>
              <a:avLst/>
              <a:gdLst>
                <a:gd name="T0" fmla="*/ 829 w 829"/>
                <a:gd name="T1" fmla="*/ 806 h 806"/>
                <a:gd name="T2" fmla="*/ 243 w 829"/>
                <a:gd name="T3" fmla="*/ 0 h 806"/>
                <a:gd name="T4" fmla="*/ 0 w 829"/>
                <a:gd name="T5" fmla="*/ 793 h 806"/>
                <a:gd name="T6" fmla="*/ 829 w 829"/>
                <a:gd name="T7" fmla="*/ 806 h 806"/>
              </a:gdLst>
              <a:ahLst/>
              <a:cxnLst>
                <a:cxn ang="0">
                  <a:pos x="T0" y="T1"/>
                </a:cxn>
                <a:cxn ang="0">
                  <a:pos x="T2" y="T3"/>
                </a:cxn>
                <a:cxn ang="0">
                  <a:pos x="T4" y="T5"/>
                </a:cxn>
                <a:cxn ang="0">
                  <a:pos x="T6" y="T7"/>
                </a:cxn>
              </a:cxnLst>
              <a:rect l="0" t="0" r="r" b="b"/>
              <a:pathLst>
                <a:path w="829" h="806">
                  <a:moveTo>
                    <a:pt x="829" y="806"/>
                  </a:moveTo>
                  <a:lnTo>
                    <a:pt x="243" y="0"/>
                  </a:lnTo>
                  <a:lnTo>
                    <a:pt x="0" y="793"/>
                  </a:lnTo>
                  <a:lnTo>
                    <a:pt x="829" y="806"/>
                  </a:lnTo>
                  <a:close/>
                </a:path>
              </a:pathLst>
            </a:custGeom>
            <a:solidFill>
              <a:srgbClr val="5CBC7E"/>
            </a:solidFill>
            <a:ln>
              <a:noFill/>
            </a:ln>
            <a:effectLst>
              <a:outerShdw blurRad="50800" dist="38100" dir="8100000" algn="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cxnSp>
        <p:nvCxnSpPr>
          <p:cNvPr id="5" name="Straight Connector 4">
            <a:extLst>
              <a:ext uri="{FF2B5EF4-FFF2-40B4-BE49-F238E27FC236}">
                <a16:creationId xmlns:a16="http://schemas.microsoft.com/office/drawing/2014/main" id="{160EEF2C-AB63-493E-1AC7-5A04407BB979}"/>
              </a:ext>
            </a:extLst>
          </p:cNvPr>
          <p:cNvCxnSpPr>
            <a:cxnSpLocks/>
            <a:stCxn id="14" idx="6"/>
            <a:endCxn id="24" idx="1"/>
          </p:cNvCxnSpPr>
          <p:nvPr/>
        </p:nvCxnSpPr>
        <p:spPr>
          <a:xfrm flipV="1">
            <a:off x="8204767" y="4172484"/>
            <a:ext cx="613618" cy="261733"/>
          </a:xfrm>
          <a:prstGeom prst="line">
            <a:avLst/>
          </a:prstGeom>
          <a:ln w="12700" cmpd="sng">
            <a:gradFill>
              <a:gsLst>
                <a:gs pos="0">
                  <a:schemeClr val="accent1">
                    <a:lumMod val="5000"/>
                    <a:lumOff val="95000"/>
                  </a:schemeClr>
                </a:gs>
                <a:gs pos="100000">
                  <a:srgbClr val="5CBC7E"/>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348E6AC-EAB8-E60B-DFFC-165D88499F62}"/>
              </a:ext>
            </a:extLst>
          </p:cNvPr>
          <p:cNvSpPr/>
          <p:nvPr/>
        </p:nvSpPr>
        <p:spPr>
          <a:xfrm>
            <a:off x="8073665" y="4368666"/>
            <a:ext cx="131102" cy="131102"/>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75" name="Group 74">
            <a:extLst>
              <a:ext uri="{FF2B5EF4-FFF2-40B4-BE49-F238E27FC236}">
                <a16:creationId xmlns:a16="http://schemas.microsoft.com/office/drawing/2014/main" id="{C8CE38D2-4347-9DA3-2F6F-A28E011E2BCF}"/>
              </a:ext>
            </a:extLst>
          </p:cNvPr>
          <p:cNvGrpSpPr/>
          <p:nvPr/>
        </p:nvGrpSpPr>
        <p:grpSpPr>
          <a:xfrm>
            <a:off x="6103582" y="1692757"/>
            <a:ext cx="2209339" cy="1989385"/>
            <a:chOff x="6103582" y="1692757"/>
            <a:chExt cx="2209339" cy="1989385"/>
          </a:xfrm>
        </p:grpSpPr>
        <p:sp>
          <p:nvSpPr>
            <p:cNvPr id="40" name="Freeform 11">
              <a:extLst>
                <a:ext uri="{FF2B5EF4-FFF2-40B4-BE49-F238E27FC236}">
                  <a16:creationId xmlns:a16="http://schemas.microsoft.com/office/drawing/2014/main" id="{D5277F17-F7D2-E4EF-7961-C50BA1ABBE08}"/>
                </a:ext>
              </a:extLst>
            </p:cNvPr>
            <p:cNvSpPr>
              <a:spLocks/>
            </p:cNvSpPr>
            <p:nvPr/>
          </p:nvSpPr>
          <p:spPr bwMode="auto">
            <a:xfrm>
              <a:off x="6103582" y="1692757"/>
              <a:ext cx="2209337" cy="1760645"/>
            </a:xfrm>
            <a:custGeom>
              <a:avLst/>
              <a:gdLst>
                <a:gd name="T0" fmla="*/ 3473 w 4420"/>
                <a:gd name="T1" fmla="*/ 3521 h 3522"/>
                <a:gd name="T2" fmla="*/ 3473 w 4420"/>
                <a:gd name="T3" fmla="*/ 3521 h 3522"/>
                <a:gd name="T4" fmla="*/ 4420 w 4420"/>
                <a:gd name="T5" fmla="*/ 3212 h 3522"/>
                <a:gd name="T6" fmla="*/ 4420 w 4420"/>
                <a:gd name="T7" fmla="*/ 3212 h 3522"/>
                <a:gd name="T8" fmla="*/ 0 w 4420"/>
                <a:gd name="T9" fmla="*/ 0 h 3522"/>
                <a:gd name="T10" fmla="*/ 1 w 4420"/>
                <a:gd name="T11" fmla="*/ 996 h 3522"/>
                <a:gd name="T12" fmla="*/ 3473 w 4420"/>
                <a:gd name="T13" fmla="*/ 3521 h 3522"/>
              </a:gdLst>
              <a:ahLst/>
              <a:cxnLst>
                <a:cxn ang="0">
                  <a:pos x="T0" y="T1"/>
                </a:cxn>
                <a:cxn ang="0">
                  <a:pos x="T2" y="T3"/>
                </a:cxn>
                <a:cxn ang="0">
                  <a:pos x="T4" y="T5"/>
                </a:cxn>
                <a:cxn ang="0">
                  <a:pos x="T6" y="T7"/>
                </a:cxn>
                <a:cxn ang="0">
                  <a:pos x="T8" y="T9"/>
                </a:cxn>
                <a:cxn ang="0">
                  <a:pos x="T10" y="T11"/>
                </a:cxn>
                <a:cxn ang="0">
                  <a:pos x="T12" y="T13"/>
                </a:cxn>
              </a:cxnLst>
              <a:rect l="0" t="0" r="r" b="b"/>
              <a:pathLst>
                <a:path w="4420" h="3522">
                  <a:moveTo>
                    <a:pt x="3473" y="3521"/>
                  </a:moveTo>
                  <a:cubicBezTo>
                    <a:pt x="3473" y="3522"/>
                    <a:pt x="3473" y="3520"/>
                    <a:pt x="3473" y="3521"/>
                  </a:cubicBezTo>
                  <a:lnTo>
                    <a:pt x="4420" y="3212"/>
                  </a:lnTo>
                  <a:cubicBezTo>
                    <a:pt x="4420" y="3212"/>
                    <a:pt x="4420" y="3213"/>
                    <a:pt x="4420" y="3212"/>
                  </a:cubicBezTo>
                  <a:cubicBezTo>
                    <a:pt x="3782" y="1248"/>
                    <a:pt x="1960" y="0"/>
                    <a:pt x="0" y="0"/>
                  </a:cubicBezTo>
                  <a:lnTo>
                    <a:pt x="1" y="996"/>
                  </a:lnTo>
                  <a:cubicBezTo>
                    <a:pt x="1540" y="996"/>
                    <a:pt x="2972" y="1978"/>
                    <a:pt x="3473" y="3521"/>
                  </a:cubicBezTo>
                  <a:close/>
                </a:path>
              </a:pathLst>
            </a:custGeom>
            <a:solidFill>
              <a:srgbClr val="97CC72"/>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41" name="Freeform 12">
              <a:extLst>
                <a:ext uri="{FF2B5EF4-FFF2-40B4-BE49-F238E27FC236}">
                  <a16:creationId xmlns:a16="http://schemas.microsoft.com/office/drawing/2014/main" id="{30E72ACF-C36F-6468-A61F-FD26CC67A12E}"/>
                </a:ext>
              </a:extLst>
            </p:cNvPr>
            <p:cNvSpPr>
              <a:spLocks/>
            </p:cNvSpPr>
            <p:nvPr/>
          </p:nvSpPr>
          <p:spPr bwMode="auto">
            <a:xfrm>
              <a:off x="7838949" y="3290326"/>
              <a:ext cx="473972" cy="391816"/>
            </a:xfrm>
            <a:custGeom>
              <a:avLst/>
              <a:gdLst>
                <a:gd name="T0" fmla="*/ 947 w 947"/>
                <a:gd name="T1" fmla="*/ 0 h 785"/>
                <a:gd name="T2" fmla="*/ 0 w 947"/>
                <a:gd name="T3" fmla="*/ 309 h 785"/>
                <a:gd name="T4" fmla="*/ 678 w 947"/>
                <a:gd name="T5" fmla="*/ 785 h 785"/>
                <a:gd name="T6" fmla="*/ 947 w 947"/>
                <a:gd name="T7" fmla="*/ 0 h 785"/>
              </a:gdLst>
              <a:ahLst/>
              <a:cxnLst>
                <a:cxn ang="0">
                  <a:pos x="T0" y="T1"/>
                </a:cxn>
                <a:cxn ang="0">
                  <a:pos x="T2" y="T3"/>
                </a:cxn>
                <a:cxn ang="0">
                  <a:pos x="T4" y="T5"/>
                </a:cxn>
                <a:cxn ang="0">
                  <a:pos x="T6" y="T7"/>
                </a:cxn>
              </a:cxnLst>
              <a:rect l="0" t="0" r="r" b="b"/>
              <a:pathLst>
                <a:path w="947" h="785">
                  <a:moveTo>
                    <a:pt x="947" y="0"/>
                  </a:moveTo>
                  <a:lnTo>
                    <a:pt x="0" y="309"/>
                  </a:lnTo>
                  <a:lnTo>
                    <a:pt x="678" y="785"/>
                  </a:lnTo>
                  <a:lnTo>
                    <a:pt x="947" y="0"/>
                  </a:lnTo>
                  <a:close/>
                </a:path>
              </a:pathLst>
            </a:custGeom>
            <a:solidFill>
              <a:srgbClr val="97CC72"/>
            </a:solidFill>
            <a:ln>
              <a:noFill/>
            </a:ln>
            <a:effectLst>
              <a:outerShdw blurRad="50800" dist="38100" dir="5400000" algn="t"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sp>
        <p:nvSpPr>
          <p:cNvPr id="19" name="Oval 18">
            <a:extLst>
              <a:ext uri="{FF2B5EF4-FFF2-40B4-BE49-F238E27FC236}">
                <a16:creationId xmlns:a16="http://schemas.microsoft.com/office/drawing/2014/main" id="{310D6E83-92CC-BD3F-17A0-6D598925AC19}"/>
              </a:ext>
            </a:extLst>
          </p:cNvPr>
          <p:cNvSpPr/>
          <p:nvPr/>
        </p:nvSpPr>
        <p:spPr>
          <a:xfrm>
            <a:off x="7366531" y="2313671"/>
            <a:ext cx="131102" cy="131102"/>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20" name="Straight Connector 19">
            <a:extLst>
              <a:ext uri="{FF2B5EF4-FFF2-40B4-BE49-F238E27FC236}">
                <a16:creationId xmlns:a16="http://schemas.microsoft.com/office/drawing/2014/main" id="{AA35E58A-AE36-67E8-95B6-C1F7FF4738E3}"/>
              </a:ext>
            </a:extLst>
          </p:cNvPr>
          <p:cNvCxnSpPr>
            <a:cxnSpLocks/>
            <a:stCxn id="19" idx="6"/>
            <a:endCxn id="23" idx="1"/>
          </p:cNvCxnSpPr>
          <p:nvPr/>
        </p:nvCxnSpPr>
        <p:spPr>
          <a:xfrm flipV="1">
            <a:off x="7497633" y="2374099"/>
            <a:ext cx="1320752" cy="5123"/>
          </a:xfrm>
          <a:prstGeom prst="line">
            <a:avLst/>
          </a:prstGeom>
          <a:ln w="12700" cmpd="sng">
            <a:gradFill>
              <a:gsLst>
                <a:gs pos="0">
                  <a:schemeClr val="accent1">
                    <a:lumMod val="5000"/>
                    <a:lumOff val="95000"/>
                  </a:schemeClr>
                </a:gs>
                <a:gs pos="100000">
                  <a:srgbClr val="97CC72"/>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43" name="Freeform 14">
            <a:extLst>
              <a:ext uri="{FF2B5EF4-FFF2-40B4-BE49-F238E27FC236}">
                <a16:creationId xmlns:a16="http://schemas.microsoft.com/office/drawing/2014/main" id="{6A7DF179-7A0B-4145-5294-377198CB7BE0}"/>
              </a:ext>
            </a:extLst>
          </p:cNvPr>
          <p:cNvSpPr>
            <a:spLocks/>
          </p:cNvSpPr>
          <p:nvPr/>
        </p:nvSpPr>
        <p:spPr bwMode="auto">
          <a:xfrm>
            <a:off x="6103583" y="1683880"/>
            <a:ext cx="332412" cy="497986"/>
          </a:xfrm>
          <a:custGeom>
            <a:avLst/>
            <a:gdLst>
              <a:gd name="T0" fmla="*/ 0 w 664"/>
              <a:gd name="T1" fmla="*/ 0 h 996"/>
              <a:gd name="T2" fmla="*/ 1 w 664"/>
              <a:gd name="T3" fmla="*/ 996 h 996"/>
              <a:gd name="T4" fmla="*/ 664 w 664"/>
              <a:gd name="T5" fmla="*/ 498 h 996"/>
              <a:gd name="T6" fmla="*/ 0 w 664"/>
              <a:gd name="T7" fmla="*/ 0 h 996"/>
            </a:gdLst>
            <a:ahLst/>
            <a:cxnLst>
              <a:cxn ang="0">
                <a:pos x="T0" y="T1"/>
              </a:cxn>
              <a:cxn ang="0">
                <a:pos x="T2" y="T3"/>
              </a:cxn>
              <a:cxn ang="0">
                <a:pos x="T4" y="T5"/>
              </a:cxn>
              <a:cxn ang="0">
                <a:pos x="T6" y="T7"/>
              </a:cxn>
            </a:cxnLst>
            <a:rect l="0" t="0" r="r" b="b"/>
            <a:pathLst>
              <a:path w="664" h="996">
                <a:moveTo>
                  <a:pt x="0" y="0"/>
                </a:moveTo>
                <a:lnTo>
                  <a:pt x="1" y="996"/>
                </a:lnTo>
                <a:lnTo>
                  <a:pt x="664" y="498"/>
                </a:lnTo>
                <a:lnTo>
                  <a:pt x="0" y="0"/>
                </a:lnTo>
                <a:close/>
              </a:path>
            </a:pathLst>
          </a:custGeom>
          <a:solidFill>
            <a:srgbClr val="008096"/>
          </a:solidFill>
          <a:ln>
            <a:noFill/>
          </a:ln>
          <a:effectLst>
            <a:outerShdw blurRad="50800" dist="38100" algn="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nvGrpSpPr>
          <p:cNvPr id="80" name="Group 79">
            <a:extLst>
              <a:ext uri="{FF2B5EF4-FFF2-40B4-BE49-F238E27FC236}">
                <a16:creationId xmlns:a16="http://schemas.microsoft.com/office/drawing/2014/main" id="{E4DD4BF2-0656-2FE7-9363-44DAE337E4BA}"/>
              </a:ext>
            </a:extLst>
          </p:cNvPr>
          <p:cNvGrpSpPr/>
          <p:nvPr/>
        </p:nvGrpSpPr>
        <p:grpSpPr>
          <a:xfrm>
            <a:off x="513124" y="893900"/>
            <a:ext cx="720000" cy="720000"/>
            <a:chOff x="1186350" y="2301211"/>
            <a:chExt cx="1548000" cy="1548000"/>
          </a:xfrm>
        </p:grpSpPr>
        <p:sp>
          <p:nvSpPr>
            <p:cNvPr id="81" name="Oval 12">
              <a:extLst>
                <a:ext uri="{FF2B5EF4-FFF2-40B4-BE49-F238E27FC236}">
                  <a16:creationId xmlns:a16="http://schemas.microsoft.com/office/drawing/2014/main" id="{AFC24C2F-6DB5-5768-9175-BEB55FB1F006}"/>
                </a:ext>
              </a:extLst>
            </p:cNvPr>
            <p:cNvSpPr/>
            <p:nvPr/>
          </p:nvSpPr>
          <p:spPr>
            <a:xfrm>
              <a:off x="1186350" y="2301211"/>
              <a:ext cx="1548000" cy="1548000"/>
            </a:xfrm>
            <a:prstGeom prst="ellipse">
              <a:avLst/>
            </a:prstGeom>
            <a:solidFill>
              <a:schemeClr val="bg1"/>
            </a:solidFill>
            <a:ln w="38100">
              <a:solidFill>
                <a:srgbClr val="97CC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oogle Shape;217;p4" descr="Refresh outline">
              <a:extLst>
                <a:ext uri="{FF2B5EF4-FFF2-40B4-BE49-F238E27FC236}">
                  <a16:creationId xmlns:a16="http://schemas.microsoft.com/office/drawing/2014/main" id="{A0EF5771-2CEA-E5A2-48AE-EE7B759A85BC}"/>
                </a:ext>
              </a:extLst>
            </p:cNvPr>
            <p:cNvPicPr preferRelativeResize="0"/>
            <p:nvPr/>
          </p:nvPicPr>
          <p:blipFill rotWithShape="1">
            <a:blip r:embed="rId4"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flipH="1">
              <a:off x="1206055" y="2401406"/>
              <a:ext cx="1347610" cy="1347610"/>
            </a:xfrm>
            <a:prstGeom prst="rect">
              <a:avLst/>
            </a:prstGeom>
            <a:noFill/>
            <a:ln>
              <a:noFill/>
            </a:ln>
          </p:spPr>
        </p:pic>
        <p:pic>
          <p:nvPicPr>
            <p:cNvPr id="83" name="Google Shape;218;p4" descr="Earth globe: Africa and Europe with solid fill">
              <a:extLst>
                <a:ext uri="{FF2B5EF4-FFF2-40B4-BE49-F238E27FC236}">
                  <a16:creationId xmlns:a16="http://schemas.microsoft.com/office/drawing/2014/main" id="{9487223F-B235-C18C-6AE6-180D8925B4AF}"/>
                </a:ext>
              </a:extLst>
            </p:cNvPr>
            <p:cNvPicPr preferRelativeResize="0"/>
            <p:nvPr/>
          </p:nvPicPr>
          <p:blipFill rotWithShape="1">
            <a:blip r:embed="rId5"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a:off x="1544148" y="2740815"/>
              <a:ext cx="671425" cy="671425"/>
            </a:xfrm>
            <a:prstGeom prst="rect">
              <a:avLst/>
            </a:prstGeom>
            <a:noFill/>
            <a:ln>
              <a:noFill/>
            </a:ln>
          </p:spPr>
        </p:pic>
        <p:pic>
          <p:nvPicPr>
            <p:cNvPr id="84" name="Google Shape;219;p4" descr="Leaf outline">
              <a:extLst>
                <a:ext uri="{FF2B5EF4-FFF2-40B4-BE49-F238E27FC236}">
                  <a16:creationId xmlns:a16="http://schemas.microsoft.com/office/drawing/2014/main" id="{10A12B1D-26B2-0384-E13F-641C44581DE7}"/>
                </a:ext>
              </a:extLst>
            </p:cNvPr>
            <p:cNvPicPr preferRelativeResize="0"/>
            <p:nvPr/>
          </p:nvPicPr>
          <p:blipFill rotWithShape="1">
            <a:blip r:embed="rId6" cstate="email">
              <a:alphaModFix/>
              <a:duotone>
                <a:prstClr val="black"/>
                <a:srgbClr val="97CC72">
                  <a:tint val="45000"/>
                  <a:satMod val="400000"/>
                </a:srgbClr>
              </a:duotone>
              <a:extLst>
                <a:ext uri="{28A0092B-C50C-407E-A947-70E740481C1C}">
                  <a14:useLocalDpi xmlns:a14="http://schemas.microsoft.com/office/drawing/2010/main"/>
                </a:ext>
              </a:extLst>
            </a:blip>
            <a:srcRect/>
            <a:stretch/>
          </p:blipFill>
          <p:spPr>
            <a:xfrm>
              <a:off x="2148715" y="2853360"/>
              <a:ext cx="565930" cy="565929"/>
            </a:xfrm>
            <a:prstGeom prst="rect">
              <a:avLst/>
            </a:prstGeom>
            <a:noFill/>
            <a:ln>
              <a:noFill/>
            </a:ln>
          </p:spPr>
        </p:pic>
      </p:grpSp>
    </p:spTree>
    <p:extLst>
      <p:ext uri="{BB962C8B-B14F-4D97-AF65-F5344CB8AC3E}">
        <p14:creationId xmlns:p14="http://schemas.microsoft.com/office/powerpoint/2010/main" val="355743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up)">
                                      <p:cBhvr>
                                        <p:cTn id="7" dur="500"/>
                                        <p:tgtEl>
                                          <p:spTgt spid="7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fade">
                                      <p:cBhvr>
                                        <p:cTn id="26" dur="500"/>
                                        <p:tgtEl>
                                          <p:spTgt spid="23">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3">
                                            <p:txEl>
                                              <p:pRg st="2" end="2"/>
                                            </p:txEl>
                                          </p:spTgt>
                                        </p:tgtEl>
                                        <p:attrNameLst>
                                          <p:attrName>style.visibility</p:attrName>
                                        </p:attrNameLst>
                                      </p:cBhvr>
                                      <p:to>
                                        <p:strVal val="visible"/>
                                      </p:to>
                                    </p:set>
                                    <p:animEffect transition="in" filter="fade">
                                      <p:cBhvr>
                                        <p:cTn id="34" dur="500"/>
                                        <p:tgtEl>
                                          <p:spTgt spid="23">
                                            <p:txEl>
                                              <p:pRg st="2" end="2"/>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3">
                                            <p:txEl>
                                              <p:pRg st="3" end="3"/>
                                            </p:txEl>
                                          </p:spTgt>
                                        </p:tgtEl>
                                        <p:attrNameLst>
                                          <p:attrName>style.visibility</p:attrName>
                                        </p:attrNameLst>
                                      </p:cBhvr>
                                      <p:to>
                                        <p:strVal val="visible"/>
                                      </p:to>
                                    </p:set>
                                    <p:animEffect transition="in" filter="fade">
                                      <p:cBhvr>
                                        <p:cTn id="38" dur="500"/>
                                        <p:tgtEl>
                                          <p:spTgt spid="2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500"/>
                                        <p:tgtEl>
                                          <p:spTgt spid="49"/>
                                        </p:tgtEl>
                                      </p:cBhvr>
                                    </p:animEffect>
                                  </p:childTnLst>
                                </p:cTn>
                              </p:par>
                              <p:par>
                                <p:cTn id="44" presetID="22" presetClass="entr" presetSubtype="1"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wipe(up)">
                                      <p:cBhvr>
                                        <p:cTn id="46" dur="500"/>
                                        <p:tgtEl>
                                          <p:spTgt spid="7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par>
                          <p:cTn id="55" fill="hold">
                            <p:stCondLst>
                              <p:cond delay="1500"/>
                            </p:stCondLst>
                            <p:childTnLst>
                              <p:par>
                                <p:cTn id="56" presetID="22" presetClass="entr" presetSubtype="8"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24">
                                            <p:txEl>
                                              <p:pRg st="0" end="0"/>
                                            </p:txEl>
                                          </p:spTgt>
                                        </p:tgtEl>
                                        <p:attrNameLst>
                                          <p:attrName>style.visibility</p:attrName>
                                        </p:attrNameLst>
                                      </p:cBhvr>
                                      <p:to>
                                        <p:strVal val="visible"/>
                                      </p:to>
                                    </p:set>
                                    <p:animEffect transition="in" filter="fade">
                                      <p:cBhvr>
                                        <p:cTn id="62" dur="500"/>
                                        <p:tgtEl>
                                          <p:spTgt spid="24">
                                            <p:txEl>
                                              <p:pRg st="0" end="0"/>
                                            </p:txEl>
                                          </p:spTgt>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24">
                                            <p:txEl>
                                              <p:pRg st="1" end="1"/>
                                            </p:txEl>
                                          </p:spTgt>
                                        </p:tgtEl>
                                        <p:attrNameLst>
                                          <p:attrName>style.visibility</p:attrName>
                                        </p:attrNameLst>
                                      </p:cBhvr>
                                      <p:to>
                                        <p:strVal val="visible"/>
                                      </p:to>
                                    </p:set>
                                    <p:animEffect transition="in" filter="fade">
                                      <p:cBhvr>
                                        <p:cTn id="66" dur="500"/>
                                        <p:tgtEl>
                                          <p:spTgt spid="24">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right)">
                                      <p:cBhvr>
                                        <p:cTn id="71" dur="500"/>
                                        <p:tgtEl>
                                          <p:spTgt spid="45"/>
                                        </p:tgtEl>
                                      </p:cBhvr>
                                    </p:animEffect>
                                  </p:childTnLst>
                                </p:cTn>
                              </p:par>
                              <p:par>
                                <p:cTn id="72" presetID="22" presetClass="entr" presetSubtype="2" fill="hold"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wipe(right)">
                                      <p:cBhvr>
                                        <p:cTn id="74" dur="500"/>
                                        <p:tgtEl>
                                          <p:spTgt spid="77"/>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par>
                          <p:cTn id="83" fill="hold">
                            <p:stCondLst>
                              <p:cond delay="1500"/>
                            </p:stCondLst>
                            <p:childTnLst>
                              <p:par>
                                <p:cTn id="84" presetID="22" presetClass="entr" presetSubtype="8" fill="hold" nodeType="after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left)">
                                      <p:cBhvr>
                                        <p:cTn id="86" dur="500"/>
                                        <p:tgtEl>
                                          <p:spTgt spid="4"/>
                                        </p:tgtEl>
                                      </p:cBhvr>
                                    </p:animEffec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25">
                                            <p:txEl>
                                              <p:pRg st="0" end="0"/>
                                            </p:txEl>
                                          </p:spTgt>
                                        </p:tgtEl>
                                        <p:attrNameLst>
                                          <p:attrName>style.visibility</p:attrName>
                                        </p:attrNameLst>
                                      </p:cBhvr>
                                      <p:to>
                                        <p:strVal val="visible"/>
                                      </p:to>
                                    </p:set>
                                    <p:animEffect transition="in" filter="fade">
                                      <p:cBhvr>
                                        <p:cTn id="90" dur="500"/>
                                        <p:tgtEl>
                                          <p:spTgt spid="25">
                                            <p:txEl>
                                              <p:pRg st="0" end="0"/>
                                            </p:txEl>
                                          </p:spTgt>
                                        </p:tgtEl>
                                      </p:cBhvr>
                                    </p:animEffect>
                                  </p:childTnLst>
                                </p:cTn>
                              </p:par>
                            </p:childTnLst>
                          </p:cTn>
                        </p:par>
                        <p:par>
                          <p:cTn id="91" fill="hold">
                            <p:stCondLst>
                              <p:cond delay="2500"/>
                            </p:stCondLst>
                            <p:childTnLst>
                              <p:par>
                                <p:cTn id="92" presetID="10" presetClass="entr" presetSubtype="0" fill="hold" grpId="0" nodeType="afterEffect">
                                  <p:stCondLst>
                                    <p:cond delay="0"/>
                                  </p:stCondLst>
                                  <p:childTnLst>
                                    <p:set>
                                      <p:cBhvr>
                                        <p:cTn id="93" dur="1" fill="hold">
                                          <p:stCondLst>
                                            <p:cond delay="0"/>
                                          </p:stCondLst>
                                        </p:cTn>
                                        <p:tgtEl>
                                          <p:spTgt spid="25">
                                            <p:txEl>
                                              <p:pRg st="1" end="1"/>
                                            </p:txEl>
                                          </p:spTgt>
                                        </p:tgtEl>
                                        <p:attrNameLst>
                                          <p:attrName>style.visibility</p:attrName>
                                        </p:attrNameLst>
                                      </p:cBhvr>
                                      <p:to>
                                        <p:strVal val="visible"/>
                                      </p:to>
                                    </p:set>
                                    <p:animEffect transition="in" filter="fade">
                                      <p:cBhvr>
                                        <p:cTn id="94" dur="500"/>
                                        <p:tgtEl>
                                          <p:spTgt spid="25">
                                            <p:txEl>
                                              <p:pRg st="1" end="1"/>
                                            </p:txEl>
                                          </p:spTgt>
                                        </p:tgtEl>
                                      </p:cBhvr>
                                    </p:animEffect>
                                  </p:childTnLst>
                                </p:cTn>
                              </p:par>
                            </p:childTnLst>
                          </p:cTn>
                        </p:par>
                        <p:par>
                          <p:cTn id="95" fill="hold">
                            <p:stCondLst>
                              <p:cond delay="3000"/>
                            </p:stCondLst>
                            <p:childTnLst>
                              <p:par>
                                <p:cTn id="96" presetID="10" presetClass="entr" presetSubtype="0" fill="hold" grpId="0" nodeType="afterEffect">
                                  <p:stCondLst>
                                    <p:cond delay="0"/>
                                  </p:stCondLst>
                                  <p:childTnLst>
                                    <p:set>
                                      <p:cBhvr>
                                        <p:cTn id="97" dur="1" fill="hold">
                                          <p:stCondLst>
                                            <p:cond delay="0"/>
                                          </p:stCondLst>
                                        </p:cTn>
                                        <p:tgtEl>
                                          <p:spTgt spid="25">
                                            <p:txEl>
                                              <p:pRg st="2" end="2"/>
                                            </p:txEl>
                                          </p:spTgt>
                                        </p:tgtEl>
                                        <p:attrNameLst>
                                          <p:attrName>style.visibility</p:attrName>
                                        </p:attrNameLst>
                                      </p:cBhvr>
                                      <p:to>
                                        <p:strVal val="visible"/>
                                      </p:to>
                                    </p:set>
                                    <p:animEffect transition="in" filter="fade">
                                      <p:cBhvr>
                                        <p:cTn id="98" dur="500"/>
                                        <p:tgtEl>
                                          <p:spTgt spid="25">
                                            <p:txEl>
                                              <p:pRg st="2" end="2"/>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wipe(down)">
                                      <p:cBhvr>
                                        <p:cTn id="103" dur="500"/>
                                        <p:tgtEl>
                                          <p:spTgt spid="78"/>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down)">
                                      <p:cBhvr>
                                        <p:cTn id="106" dur="500"/>
                                        <p:tgtEl>
                                          <p:spTgt spid="47"/>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500"/>
                                        <p:tgtEl>
                                          <p:spTgt spid="32"/>
                                        </p:tgtEl>
                                      </p:cBhvr>
                                    </p:animEffect>
                                  </p:childTnLst>
                                </p:cTn>
                              </p:par>
                            </p:childTnLst>
                          </p:cTn>
                        </p:par>
                        <p:par>
                          <p:cTn id="111" fill="hold">
                            <p:stCondLst>
                              <p:cond delay="1000"/>
                            </p:stCondLst>
                            <p:childTnLst>
                              <p:par>
                                <p:cTn id="112" presetID="10" presetClass="entr" presetSubtype="0" fill="hold" grpId="0" nodeType="after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500"/>
                                        <p:tgtEl>
                                          <p:spTgt spid="17"/>
                                        </p:tgtEl>
                                      </p:cBhvr>
                                    </p:animEffect>
                                  </p:childTnLst>
                                </p:cTn>
                              </p:par>
                            </p:childTnLst>
                          </p:cTn>
                        </p:par>
                        <p:par>
                          <p:cTn id="115" fill="hold">
                            <p:stCondLst>
                              <p:cond delay="1500"/>
                            </p:stCondLst>
                            <p:childTnLst>
                              <p:par>
                                <p:cTn id="116" presetID="22" presetClass="entr" presetSubtype="2" fill="hold" nodeType="after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right)">
                                      <p:cBhvr>
                                        <p:cTn id="118" dur="500"/>
                                        <p:tgtEl>
                                          <p:spTgt spid="65"/>
                                        </p:tgtEl>
                                      </p:cBhvr>
                                    </p:animEffect>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26">
                                            <p:txEl>
                                              <p:pRg st="0" end="0"/>
                                            </p:txEl>
                                          </p:spTgt>
                                        </p:tgtEl>
                                        <p:attrNameLst>
                                          <p:attrName>style.visibility</p:attrName>
                                        </p:attrNameLst>
                                      </p:cBhvr>
                                      <p:to>
                                        <p:strVal val="visible"/>
                                      </p:to>
                                    </p:set>
                                    <p:animEffect transition="in" filter="fade">
                                      <p:cBhvr>
                                        <p:cTn id="122" dur="500"/>
                                        <p:tgtEl>
                                          <p:spTgt spid="26">
                                            <p:txEl>
                                              <p:pRg st="0" end="0"/>
                                            </p:txEl>
                                          </p:spTgt>
                                        </p:tgtEl>
                                      </p:cBhvr>
                                    </p:animEffect>
                                  </p:childTnLst>
                                </p:cTn>
                              </p:par>
                            </p:childTnLst>
                          </p:cTn>
                        </p:par>
                        <p:par>
                          <p:cTn id="123" fill="hold">
                            <p:stCondLst>
                              <p:cond delay="2500"/>
                            </p:stCondLst>
                            <p:childTnLst>
                              <p:par>
                                <p:cTn id="124" presetID="10" presetClass="entr" presetSubtype="0" fill="hold" grpId="0" nodeType="afterEffect">
                                  <p:stCondLst>
                                    <p:cond delay="0"/>
                                  </p:stCondLst>
                                  <p:childTnLst>
                                    <p:set>
                                      <p:cBhvr>
                                        <p:cTn id="125" dur="1" fill="hold">
                                          <p:stCondLst>
                                            <p:cond delay="0"/>
                                          </p:stCondLst>
                                        </p:cTn>
                                        <p:tgtEl>
                                          <p:spTgt spid="26">
                                            <p:txEl>
                                              <p:pRg st="1" end="1"/>
                                            </p:txEl>
                                          </p:spTgt>
                                        </p:tgtEl>
                                        <p:attrNameLst>
                                          <p:attrName>style.visibility</p:attrName>
                                        </p:attrNameLst>
                                      </p:cBhvr>
                                      <p:to>
                                        <p:strVal val="visible"/>
                                      </p:to>
                                    </p:set>
                                    <p:animEffect transition="in" filter="fade">
                                      <p:cBhvr>
                                        <p:cTn id="126" dur="500"/>
                                        <p:tgtEl>
                                          <p:spTgt spid="26">
                                            <p:txEl>
                                              <p:pRg st="1" end="1"/>
                                            </p:txEl>
                                          </p:spTgt>
                                        </p:tgtEl>
                                      </p:cBhvr>
                                    </p:animEffect>
                                  </p:childTnLst>
                                </p:cTn>
                              </p:par>
                            </p:childTnLst>
                          </p:cTn>
                        </p:par>
                        <p:par>
                          <p:cTn id="127" fill="hold">
                            <p:stCondLst>
                              <p:cond delay="3000"/>
                            </p:stCondLst>
                            <p:childTnLst>
                              <p:par>
                                <p:cTn id="128" presetID="10" presetClass="entr" presetSubtype="0" fill="hold" grpId="0" nodeType="afterEffect">
                                  <p:stCondLst>
                                    <p:cond delay="0"/>
                                  </p:stCondLst>
                                  <p:childTnLst>
                                    <p:set>
                                      <p:cBhvr>
                                        <p:cTn id="129" dur="1" fill="hold">
                                          <p:stCondLst>
                                            <p:cond delay="0"/>
                                          </p:stCondLst>
                                        </p:cTn>
                                        <p:tgtEl>
                                          <p:spTgt spid="26">
                                            <p:txEl>
                                              <p:pRg st="2" end="2"/>
                                            </p:txEl>
                                          </p:spTgt>
                                        </p:tgtEl>
                                        <p:attrNameLst>
                                          <p:attrName>style.visibility</p:attrName>
                                        </p:attrNameLst>
                                      </p:cBhvr>
                                      <p:to>
                                        <p:strVal val="visible"/>
                                      </p:to>
                                    </p:set>
                                    <p:animEffect transition="in" filter="fade">
                                      <p:cBhvr>
                                        <p:cTn id="130" dur="500"/>
                                        <p:tgtEl>
                                          <p:spTgt spid="26">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wipe(left)">
                                      <p:cBhvr>
                                        <p:cTn id="135" dur="500"/>
                                        <p:tgtEl>
                                          <p:spTgt spid="48"/>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par>
                          <p:cTn id="139" fill="hold">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43"/>
                                        </p:tgtEl>
                                        <p:attrNameLst>
                                          <p:attrName>style.visibility</p:attrName>
                                        </p:attrNameLst>
                                      </p:cBhvr>
                                      <p:to>
                                        <p:strVal val="visible"/>
                                      </p:to>
                                    </p:set>
                                    <p:animEffect transition="in" filter="wipe(left)">
                                      <p:cBhvr>
                                        <p:cTn id="142" dur="500"/>
                                        <p:tgtEl>
                                          <p:spTgt spid="43"/>
                                        </p:tgtEl>
                                      </p:cBhvr>
                                    </p:animEffect>
                                  </p:childTnLst>
                                </p:cTn>
                              </p:par>
                            </p:childTnLst>
                          </p:cTn>
                        </p:par>
                        <p:par>
                          <p:cTn id="143" fill="hold">
                            <p:stCondLst>
                              <p:cond delay="1000"/>
                            </p:stCondLst>
                            <p:childTnLst>
                              <p:par>
                                <p:cTn id="144" presetID="10" presetClass="entr" presetSubtype="0" fill="hold" grpId="0" nodeType="after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fade">
                                      <p:cBhvr>
                                        <p:cTn id="146" dur="500"/>
                                        <p:tgtEl>
                                          <p:spTgt spid="30"/>
                                        </p:tgtEl>
                                      </p:cBhvr>
                                    </p:animEffect>
                                  </p:childTnLst>
                                </p:cTn>
                              </p:par>
                            </p:childTnLst>
                          </p:cTn>
                        </p:par>
                        <p:par>
                          <p:cTn id="147" fill="hold">
                            <p:stCondLst>
                              <p:cond delay="1500"/>
                            </p:stCondLst>
                            <p:childTnLst>
                              <p:par>
                                <p:cTn id="148" presetID="10" presetClass="entr" presetSubtype="0" fill="hold" grpId="0" nodeType="after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500"/>
                                        <p:tgtEl>
                                          <p:spTgt spid="18"/>
                                        </p:tgtEl>
                                      </p:cBhvr>
                                    </p:animEffect>
                                  </p:childTnLst>
                                </p:cTn>
                              </p:par>
                            </p:childTnLst>
                          </p:cTn>
                        </p:par>
                        <p:par>
                          <p:cTn id="151" fill="hold">
                            <p:stCondLst>
                              <p:cond delay="2000"/>
                            </p:stCondLst>
                            <p:childTnLst>
                              <p:par>
                                <p:cTn id="152" presetID="22" presetClass="entr" presetSubtype="2" fill="hold" nodeType="after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wipe(right)">
                                      <p:cBhvr>
                                        <p:cTn id="154" dur="500"/>
                                        <p:tgtEl>
                                          <p:spTgt spid="59"/>
                                        </p:tgtEl>
                                      </p:cBhvr>
                                    </p:animEffect>
                                  </p:childTnLst>
                                </p:cTn>
                              </p:par>
                            </p:childTnLst>
                          </p:cTn>
                        </p:par>
                        <p:par>
                          <p:cTn id="155" fill="hold">
                            <p:stCondLst>
                              <p:cond delay="2500"/>
                            </p:stCondLst>
                            <p:childTnLst>
                              <p:par>
                                <p:cTn id="156" presetID="10" presetClass="entr" presetSubtype="0" fill="hold" grpId="0" nodeType="afterEffect">
                                  <p:stCondLst>
                                    <p:cond delay="0"/>
                                  </p:stCondLst>
                                  <p:childTnLst>
                                    <p:set>
                                      <p:cBhvr>
                                        <p:cTn id="157" dur="1" fill="hold">
                                          <p:stCondLst>
                                            <p:cond delay="0"/>
                                          </p:stCondLst>
                                        </p:cTn>
                                        <p:tgtEl>
                                          <p:spTgt spid="27">
                                            <p:txEl>
                                              <p:pRg st="0" end="0"/>
                                            </p:txEl>
                                          </p:spTgt>
                                        </p:tgtEl>
                                        <p:attrNameLst>
                                          <p:attrName>style.visibility</p:attrName>
                                        </p:attrNameLst>
                                      </p:cBhvr>
                                      <p:to>
                                        <p:strVal val="visible"/>
                                      </p:to>
                                    </p:set>
                                    <p:animEffect transition="in" filter="fade">
                                      <p:cBhvr>
                                        <p:cTn id="158" dur="500"/>
                                        <p:tgtEl>
                                          <p:spTgt spid="27">
                                            <p:txEl>
                                              <p:pRg st="0" end="0"/>
                                            </p:txEl>
                                          </p:spTgt>
                                        </p:tgtEl>
                                      </p:cBhvr>
                                    </p:animEffect>
                                  </p:childTnLst>
                                </p:cTn>
                              </p:par>
                            </p:childTnLst>
                          </p:cTn>
                        </p:par>
                        <p:par>
                          <p:cTn id="159" fill="hold">
                            <p:stCondLst>
                              <p:cond delay="3000"/>
                            </p:stCondLst>
                            <p:childTnLst>
                              <p:par>
                                <p:cTn id="160" presetID="10" presetClass="entr" presetSubtype="0" fill="hold" grpId="0" nodeType="afterEffect">
                                  <p:stCondLst>
                                    <p:cond delay="0"/>
                                  </p:stCondLst>
                                  <p:childTnLst>
                                    <p:set>
                                      <p:cBhvr>
                                        <p:cTn id="161" dur="1" fill="hold">
                                          <p:stCondLst>
                                            <p:cond delay="0"/>
                                          </p:stCondLst>
                                        </p:cTn>
                                        <p:tgtEl>
                                          <p:spTgt spid="27">
                                            <p:txEl>
                                              <p:pRg st="1" end="1"/>
                                            </p:txEl>
                                          </p:spTgt>
                                        </p:tgtEl>
                                        <p:attrNameLst>
                                          <p:attrName>style.visibility</p:attrName>
                                        </p:attrNameLst>
                                      </p:cBhvr>
                                      <p:to>
                                        <p:strVal val="visible"/>
                                      </p:to>
                                    </p:set>
                                    <p:animEffect transition="in" filter="fade">
                                      <p:cBhvr>
                                        <p:cTn id="16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46" grpId="0" animBg="1"/>
      <p:bldP spid="47" grpId="0" animBg="1"/>
      <p:bldP spid="48" grpId="0" animBg="1"/>
      <p:bldP spid="49" grpId="0" animBg="1"/>
      <p:bldP spid="30" grpId="0"/>
      <p:bldP spid="31" grpId="0"/>
      <p:bldP spid="32" grpId="0"/>
      <p:bldP spid="33" grpId="0"/>
      <p:bldP spid="34" grpId="0"/>
      <p:bldP spid="23" grpId="0" uiExpand="1" build="p"/>
      <p:bldP spid="24" grpId="0" uiExpand="1" build="p"/>
      <p:bldP spid="25" grpId="0" build="p"/>
      <p:bldP spid="26" grpId="0" build="p"/>
      <p:bldP spid="27" grpId="0" build="p"/>
      <p:bldP spid="17" grpId="0" animBg="1"/>
      <p:bldP spid="18" grpId="0" animBg="1"/>
      <p:bldP spid="9" grpId="0" animBg="1"/>
      <p:bldP spid="14" grpId="0" animBg="1"/>
      <p:bldP spid="19"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A1F2B-FFD8-EDAB-5673-AD0CE12B2AD8}"/>
              </a:ext>
            </a:extLst>
          </p:cNvPr>
          <p:cNvSpPr/>
          <p:nvPr/>
        </p:nvSpPr>
        <p:spPr>
          <a:xfrm>
            <a:off x="11701762" y="6432517"/>
            <a:ext cx="281353"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7</a:t>
            </a:fld>
            <a:endParaRPr lang="en-ID" sz="1000" dirty="0">
              <a:solidFill>
                <a:schemeClr val="bg1"/>
              </a:solidFill>
              <a:latin typeface="Open Sans" panose="020B0606030504020204" pitchFamily="34" charset="0"/>
              <a:cs typeface="Open Sans" panose="020B0606030504020204" pitchFamily="34" charset="0"/>
            </a:endParaRPr>
          </a:p>
        </p:txBody>
      </p:sp>
      <p:sp>
        <p:nvSpPr>
          <p:cNvPr id="11" name="Google Shape;203;p4">
            <a:extLst>
              <a:ext uri="{FF2B5EF4-FFF2-40B4-BE49-F238E27FC236}">
                <a16:creationId xmlns:a16="http://schemas.microsoft.com/office/drawing/2014/main" id="{2F398590-4EB6-6FF3-E36D-EB5257A91FAB}"/>
              </a:ext>
            </a:extLst>
          </p:cNvPr>
          <p:cNvSpPr txBox="1"/>
          <p:nvPr/>
        </p:nvSpPr>
        <p:spPr>
          <a:xfrm>
            <a:off x="2998839" y="825075"/>
            <a:ext cx="6194322"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57BD83"/>
                </a:solidFill>
                <a:effectLst/>
                <a:uLnTx/>
                <a:uFillTx/>
                <a:latin typeface="Open Sans"/>
                <a:ea typeface="Open Sans"/>
                <a:cs typeface="Open Sans"/>
                <a:sym typeface="Open Sans"/>
              </a:rPr>
              <a:t>Modelling</a:t>
            </a:r>
            <a:endParaRPr kumimoji="0" sz="3600" b="1" i="0" u="none" strike="noStrike" kern="0" cap="none" spc="0" normalizeH="0" baseline="0" noProof="0" dirty="0">
              <a:ln>
                <a:noFill/>
              </a:ln>
              <a:solidFill>
                <a:srgbClr val="57BD83"/>
              </a:solidFill>
              <a:effectLst/>
              <a:uLnTx/>
              <a:uFillTx/>
              <a:latin typeface="Open Sans"/>
              <a:ea typeface="Open Sans"/>
              <a:cs typeface="Open Sans"/>
              <a:sym typeface="Open Sans"/>
            </a:endParaRPr>
          </a:p>
        </p:txBody>
      </p:sp>
      <p:cxnSp>
        <p:nvCxnSpPr>
          <p:cNvPr id="12" name="Google Shape;209;p4">
            <a:extLst>
              <a:ext uri="{FF2B5EF4-FFF2-40B4-BE49-F238E27FC236}">
                <a16:creationId xmlns:a16="http://schemas.microsoft.com/office/drawing/2014/main" id="{42C3E03C-3939-00E9-D5BA-E685CB5EF9B7}"/>
              </a:ext>
            </a:extLst>
          </p:cNvPr>
          <p:cNvCxnSpPr/>
          <p:nvPr/>
        </p:nvCxnSpPr>
        <p:spPr>
          <a:xfrm>
            <a:off x="-17576" y="803190"/>
            <a:ext cx="12209576" cy="0"/>
          </a:xfrm>
          <a:prstGeom prst="straightConnector1">
            <a:avLst/>
          </a:prstGeom>
          <a:noFill/>
          <a:ln w="22225" cap="flat" cmpd="sng">
            <a:solidFill>
              <a:srgbClr val="57BD83">
                <a:alpha val="88235"/>
              </a:srgbClr>
            </a:solidFill>
            <a:prstDash val="solid"/>
            <a:miter lim="800000"/>
            <a:headEnd type="none" w="sm" len="sm"/>
            <a:tailEnd type="none" w="sm" len="sm"/>
          </a:ln>
        </p:spPr>
      </p:cxnSp>
      <p:sp>
        <p:nvSpPr>
          <p:cNvPr id="13" name="Google Shape;210;p4">
            <a:extLst>
              <a:ext uri="{FF2B5EF4-FFF2-40B4-BE49-F238E27FC236}">
                <a16:creationId xmlns:a16="http://schemas.microsoft.com/office/drawing/2014/main" id="{1661AF9E-8091-BC78-458E-EA361B7A1912}"/>
              </a:ext>
            </a:extLst>
          </p:cNvPr>
          <p:cNvSpPr txBox="1"/>
          <p:nvPr/>
        </p:nvSpPr>
        <p:spPr>
          <a:xfrm>
            <a:off x="7430162" y="2224546"/>
            <a:ext cx="4412276" cy="3416279"/>
          </a:xfrm>
          <a:prstGeom prst="rect">
            <a:avLst/>
          </a:prstGeom>
          <a:noFill/>
          <a:ln>
            <a:noFill/>
          </a:ln>
        </p:spPr>
        <p:txBody>
          <a:bodyPr spcFirstLastPara="1" wrap="square" lIns="0" tIns="45700" rIns="0" bIns="45700" anchor="t" anchorCtr="0">
            <a:spAutoFit/>
          </a:bodyPr>
          <a:lstStyle>
            <a:defPPr>
              <a:defRPr lang="en-US"/>
            </a:defPPr>
            <a:lvl1pPr marL="457200" marR="0" lvl="0" indent="-317500" fontAlgn="auto">
              <a:lnSpc>
                <a:spcPct val="150000"/>
              </a:lnSpc>
              <a:spcBef>
                <a:spcPts val="0"/>
              </a:spcBef>
              <a:spcAft>
                <a:spcPts val="0"/>
              </a:spcAft>
              <a:buClr>
                <a:srgbClr val="000000"/>
              </a:buClr>
              <a:buSzPts val="1400"/>
              <a:buFont typeface="Arial"/>
              <a:buChar char="•"/>
              <a:tabLst/>
              <a:defRPr kumimoji="0" b="0" i="0" u="none" strike="noStrike" kern="0" cap="none" spc="0" normalizeH="0" baseline="0">
                <a:ln>
                  <a:noFill/>
                </a:ln>
                <a:solidFill>
                  <a:srgbClr val="000000"/>
                </a:solidFill>
                <a:effectLst/>
                <a:uLnTx/>
                <a:uFillTx/>
                <a:latin typeface="Open Sans"/>
                <a:ea typeface="Open Sans"/>
                <a:cs typeface="Open Sans"/>
              </a:defRPr>
            </a:lvl1pPr>
          </a:lstStyle>
          <a:p>
            <a:r>
              <a:rPr lang="en-US" dirty="0">
                <a:sym typeface="Open Sans"/>
              </a:rPr>
              <a:t>Development of the BIO-SUSHY set of </a:t>
            </a:r>
            <a:r>
              <a:rPr lang="en-US" b="1" dirty="0">
                <a:sym typeface="Open Sans"/>
              </a:rPr>
              <a:t>computation tools </a:t>
            </a:r>
            <a:r>
              <a:rPr lang="en-US" dirty="0">
                <a:sym typeface="Open Sans"/>
              </a:rPr>
              <a:t>for SSbD of coatings</a:t>
            </a:r>
          </a:p>
          <a:p>
            <a:pPr marL="139700" indent="0">
              <a:buNone/>
            </a:pPr>
            <a:endParaRPr dirty="0">
              <a:sym typeface="Open Sans"/>
            </a:endParaRPr>
          </a:p>
          <a:p>
            <a:r>
              <a:rPr lang="en-US" dirty="0">
                <a:sym typeface="Open Sans"/>
              </a:rPr>
              <a:t>Development of integrated approaches supported by the </a:t>
            </a:r>
            <a:br>
              <a:rPr lang="en-US" dirty="0">
                <a:sym typeface="Open Sans"/>
              </a:rPr>
            </a:br>
            <a:r>
              <a:rPr lang="en-US" b="1" dirty="0">
                <a:sym typeface="Open Sans"/>
              </a:rPr>
              <a:t>BIO-SUSHY HUB </a:t>
            </a:r>
            <a:r>
              <a:rPr lang="en-US" dirty="0">
                <a:sym typeface="Open Sans"/>
              </a:rPr>
              <a:t>for effective </a:t>
            </a:r>
            <a:r>
              <a:rPr lang="en-US" b="1" dirty="0">
                <a:sym typeface="Open Sans"/>
              </a:rPr>
              <a:t>data management </a:t>
            </a:r>
            <a:r>
              <a:rPr lang="en-US" dirty="0">
                <a:sym typeface="Open Sans"/>
              </a:rPr>
              <a:t>and sharing</a:t>
            </a:r>
            <a:endParaRPr dirty="0">
              <a:sym typeface="Open Sans"/>
            </a:endParaRPr>
          </a:p>
        </p:txBody>
      </p:sp>
      <p:grpSp>
        <p:nvGrpSpPr>
          <p:cNvPr id="22" name="Group 21">
            <a:extLst>
              <a:ext uri="{FF2B5EF4-FFF2-40B4-BE49-F238E27FC236}">
                <a16:creationId xmlns:a16="http://schemas.microsoft.com/office/drawing/2014/main" id="{A64BA63C-3989-EF2A-6DFF-96F0DC0BE430}"/>
              </a:ext>
            </a:extLst>
          </p:cNvPr>
          <p:cNvGrpSpPr/>
          <p:nvPr/>
        </p:nvGrpSpPr>
        <p:grpSpPr>
          <a:xfrm>
            <a:off x="513124" y="893900"/>
            <a:ext cx="720000" cy="720000"/>
            <a:chOff x="5315273" y="2301211"/>
            <a:chExt cx="1548000" cy="1548000"/>
          </a:xfrm>
        </p:grpSpPr>
        <p:sp>
          <p:nvSpPr>
            <p:cNvPr id="23" name="Oval 17">
              <a:extLst>
                <a:ext uri="{FF2B5EF4-FFF2-40B4-BE49-F238E27FC236}">
                  <a16:creationId xmlns:a16="http://schemas.microsoft.com/office/drawing/2014/main" id="{D2DB053B-2668-A798-5597-8BB579F9BBA0}"/>
                </a:ext>
              </a:extLst>
            </p:cNvPr>
            <p:cNvSpPr/>
            <p:nvPr/>
          </p:nvSpPr>
          <p:spPr>
            <a:xfrm>
              <a:off x="5315273" y="2301211"/>
              <a:ext cx="1548000" cy="1548000"/>
            </a:xfrm>
            <a:prstGeom prst="ellipse">
              <a:avLst/>
            </a:prstGeom>
            <a:solidFill>
              <a:schemeClr val="bg1"/>
            </a:solidFill>
            <a:ln w="38100">
              <a:solidFill>
                <a:srgbClr val="57BD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oogle Shape;220;p4">
              <a:extLst>
                <a:ext uri="{FF2B5EF4-FFF2-40B4-BE49-F238E27FC236}">
                  <a16:creationId xmlns:a16="http://schemas.microsoft.com/office/drawing/2014/main" id="{1AA83259-7A89-BAED-3BA8-BA6665EE1C9F}"/>
                </a:ext>
              </a:extLst>
            </p:cNvPr>
            <p:cNvGrpSpPr/>
            <p:nvPr/>
          </p:nvGrpSpPr>
          <p:grpSpPr>
            <a:xfrm>
              <a:off x="5566831" y="2433024"/>
              <a:ext cx="1044884" cy="1284375"/>
              <a:chOff x="8786229" y="3050772"/>
              <a:chExt cx="1435477" cy="1919843"/>
            </a:xfrm>
          </p:grpSpPr>
          <p:pic>
            <p:nvPicPr>
              <p:cNvPr id="25" name="Google Shape;221;p4" descr="Server outline">
                <a:extLst>
                  <a:ext uri="{FF2B5EF4-FFF2-40B4-BE49-F238E27FC236}">
                    <a16:creationId xmlns:a16="http://schemas.microsoft.com/office/drawing/2014/main" id="{A522379B-52FF-8BA0-5D70-62A30347974A}"/>
                  </a:ext>
                </a:extLst>
              </p:cNvPr>
              <p:cNvPicPr preferRelativeResize="0"/>
              <p:nvPr/>
            </p:nvPicPr>
            <p:blipFill rotWithShape="1">
              <a:blip r:embed="rId3" cstate="email">
                <a:alphaModFix/>
                <a:duotone>
                  <a:prstClr val="black"/>
                  <a:srgbClr val="57BD83">
                    <a:tint val="45000"/>
                    <a:satMod val="400000"/>
                  </a:srgbClr>
                </a:duotone>
                <a:extLst>
                  <a:ext uri="{28A0092B-C50C-407E-A947-70E740481C1C}">
                    <a14:useLocalDpi xmlns:a14="http://schemas.microsoft.com/office/drawing/2010/main"/>
                  </a:ext>
                </a:extLst>
              </a:blip>
              <a:srcRect/>
              <a:stretch/>
            </p:blipFill>
            <p:spPr>
              <a:xfrm>
                <a:off x="8812646" y="3102777"/>
                <a:ext cx="691271" cy="691271"/>
              </a:xfrm>
              <a:prstGeom prst="rect">
                <a:avLst/>
              </a:prstGeom>
              <a:noFill/>
              <a:ln>
                <a:noFill/>
              </a:ln>
            </p:spPr>
          </p:pic>
          <p:pic>
            <p:nvPicPr>
              <p:cNvPr id="26" name="Google Shape;222;p4" descr="Database outline">
                <a:extLst>
                  <a:ext uri="{FF2B5EF4-FFF2-40B4-BE49-F238E27FC236}">
                    <a16:creationId xmlns:a16="http://schemas.microsoft.com/office/drawing/2014/main" id="{747B09BC-1BF9-EF35-2D20-8B0A262B4932}"/>
                  </a:ext>
                </a:extLst>
              </p:cNvPr>
              <p:cNvPicPr preferRelativeResize="0"/>
              <p:nvPr/>
            </p:nvPicPr>
            <p:blipFill rotWithShape="1">
              <a:blip r:embed="rId4" cstate="email">
                <a:alphaModFix/>
                <a:duotone>
                  <a:prstClr val="black"/>
                  <a:srgbClr val="57BD83">
                    <a:tint val="45000"/>
                    <a:satMod val="400000"/>
                  </a:srgbClr>
                </a:duotone>
                <a:extLst>
                  <a:ext uri="{28A0092B-C50C-407E-A947-70E740481C1C}">
                    <a14:useLocalDpi xmlns:a14="http://schemas.microsoft.com/office/drawing/2010/main"/>
                  </a:ext>
                </a:extLst>
              </a:blip>
              <a:srcRect/>
              <a:stretch/>
            </p:blipFill>
            <p:spPr>
              <a:xfrm>
                <a:off x="9515167" y="3050772"/>
                <a:ext cx="691271" cy="691271"/>
              </a:xfrm>
              <a:prstGeom prst="rect">
                <a:avLst/>
              </a:prstGeom>
              <a:noFill/>
              <a:ln>
                <a:noFill/>
              </a:ln>
            </p:spPr>
          </p:pic>
          <p:pic>
            <p:nvPicPr>
              <p:cNvPr id="32" name="Google Shape;223;p4" descr="Computer outline">
                <a:extLst>
                  <a:ext uri="{FF2B5EF4-FFF2-40B4-BE49-F238E27FC236}">
                    <a16:creationId xmlns:a16="http://schemas.microsoft.com/office/drawing/2014/main" id="{E198D0A9-C394-89C8-0B26-1840C8BF9FEA}"/>
                  </a:ext>
                </a:extLst>
              </p:cNvPr>
              <p:cNvPicPr preferRelativeResize="0"/>
              <p:nvPr/>
            </p:nvPicPr>
            <p:blipFill rotWithShape="1">
              <a:blip r:embed="rId5" cstate="email">
                <a:alphaModFix/>
                <a:duotone>
                  <a:prstClr val="black"/>
                  <a:srgbClr val="57BD83">
                    <a:tint val="45000"/>
                    <a:satMod val="400000"/>
                  </a:srgbClr>
                </a:duotone>
                <a:extLst>
                  <a:ext uri="{28A0092B-C50C-407E-A947-70E740481C1C}">
                    <a14:useLocalDpi xmlns:a14="http://schemas.microsoft.com/office/drawing/2010/main"/>
                  </a:ext>
                </a:extLst>
              </a:blip>
              <a:srcRect/>
              <a:stretch/>
            </p:blipFill>
            <p:spPr>
              <a:xfrm>
                <a:off x="8786229" y="3535138"/>
                <a:ext cx="1435477" cy="1435477"/>
              </a:xfrm>
              <a:prstGeom prst="rect">
                <a:avLst/>
              </a:prstGeom>
              <a:noFill/>
              <a:ln>
                <a:noFill/>
              </a:ln>
            </p:spPr>
          </p:pic>
        </p:grpSp>
      </p:grpSp>
      <p:pic>
        <p:nvPicPr>
          <p:cNvPr id="3" name="Graphic 2">
            <a:extLst>
              <a:ext uri="{FF2B5EF4-FFF2-40B4-BE49-F238E27FC236}">
                <a16:creationId xmlns:a16="http://schemas.microsoft.com/office/drawing/2014/main" id="{FFA17EDB-0AA6-EE20-42E0-F72A294482D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38" t="5608" r="4064" b="7486"/>
          <a:stretch/>
        </p:blipFill>
        <p:spPr>
          <a:xfrm>
            <a:off x="1077673" y="1467556"/>
            <a:ext cx="6135329" cy="4939058"/>
          </a:xfrm>
          <a:prstGeom prst="rect">
            <a:avLst/>
          </a:prstGeom>
        </p:spPr>
      </p:pic>
    </p:spTree>
    <p:extLst>
      <p:ext uri="{BB962C8B-B14F-4D97-AF65-F5344CB8AC3E}">
        <p14:creationId xmlns:p14="http://schemas.microsoft.com/office/powerpoint/2010/main" val="217965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A1F2B-FFD8-EDAB-5673-AD0CE12B2AD8}"/>
              </a:ext>
            </a:extLst>
          </p:cNvPr>
          <p:cNvSpPr/>
          <p:nvPr/>
        </p:nvSpPr>
        <p:spPr>
          <a:xfrm>
            <a:off x="11701762" y="6432517"/>
            <a:ext cx="281353" cy="246221"/>
          </a:xfrm>
          <a:prstGeom prst="rect">
            <a:avLst/>
          </a:prstGeom>
        </p:spPr>
        <p:txBody>
          <a:bodyPr wrap="square" anchor="ctr">
            <a:spAutoFit/>
          </a:bodyPr>
          <a:lstStyle/>
          <a:p>
            <a:pPr algn="ctr"/>
            <a:fld id="{E8DD8837-E3C8-C642-A5D8-2A1CF98C41EC}" type="slidenum">
              <a:rPr lang="en-ID" sz="1000" smtClean="0">
                <a:solidFill>
                  <a:schemeClr val="bg1"/>
                </a:solidFill>
                <a:latin typeface="Open Sans" panose="020B0606030504020204" pitchFamily="34" charset="0"/>
                <a:cs typeface="Open Sans" panose="020B0606030504020204" pitchFamily="34" charset="0"/>
              </a:rPr>
              <a:pPr algn="ctr"/>
              <a:t>8</a:t>
            </a:fld>
            <a:endParaRPr lang="en-ID" sz="1000" dirty="0">
              <a:solidFill>
                <a:schemeClr val="bg1"/>
              </a:solidFill>
              <a:latin typeface="Open Sans" panose="020B0606030504020204" pitchFamily="34" charset="0"/>
              <a:cs typeface="Open Sans" panose="020B0606030504020204" pitchFamily="34" charset="0"/>
            </a:endParaRPr>
          </a:p>
        </p:txBody>
      </p:sp>
      <p:sp>
        <p:nvSpPr>
          <p:cNvPr id="11" name="Google Shape;203;p4">
            <a:extLst>
              <a:ext uri="{FF2B5EF4-FFF2-40B4-BE49-F238E27FC236}">
                <a16:creationId xmlns:a16="http://schemas.microsoft.com/office/drawing/2014/main" id="{2F398590-4EB6-6FF3-E36D-EB5257A91FAB}"/>
              </a:ext>
            </a:extLst>
          </p:cNvPr>
          <p:cNvSpPr txBox="1"/>
          <p:nvPr/>
        </p:nvSpPr>
        <p:spPr>
          <a:xfrm>
            <a:off x="907529" y="825075"/>
            <a:ext cx="10376942"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08096"/>
                </a:solidFill>
                <a:effectLst/>
                <a:uLnTx/>
                <a:uFillTx/>
                <a:latin typeface="Open Sans"/>
                <a:ea typeface="Open Sans"/>
                <a:cs typeface="Open Sans"/>
                <a:sym typeface="Open Sans"/>
              </a:rPr>
              <a:t>R&amp;I Coating Development</a:t>
            </a:r>
            <a:endParaRPr kumimoji="0" sz="3600" b="1" i="0" u="none" strike="noStrike" kern="0" cap="none" spc="0" normalizeH="0" baseline="0" noProof="0" dirty="0">
              <a:ln>
                <a:noFill/>
              </a:ln>
              <a:solidFill>
                <a:srgbClr val="008096"/>
              </a:solidFill>
              <a:effectLst/>
              <a:uLnTx/>
              <a:uFillTx/>
              <a:latin typeface="Open Sans"/>
              <a:ea typeface="Open Sans"/>
              <a:cs typeface="Open Sans"/>
              <a:sym typeface="Open Sans"/>
            </a:endParaRPr>
          </a:p>
        </p:txBody>
      </p:sp>
      <p:cxnSp>
        <p:nvCxnSpPr>
          <p:cNvPr id="12" name="Google Shape;209;p4">
            <a:extLst>
              <a:ext uri="{FF2B5EF4-FFF2-40B4-BE49-F238E27FC236}">
                <a16:creationId xmlns:a16="http://schemas.microsoft.com/office/drawing/2014/main" id="{42C3E03C-3939-00E9-D5BA-E685CB5EF9B7}"/>
              </a:ext>
            </a:extLst>
          </p:cNvPr>
          <p:cNvCxnSpPr/>
          <p:nvPr/>
        </p:nvCxnSpPr>
        <p:spPr>
          <a:xfrm>
            <a:off x="-17576" y="803190"/>
            <a:ext cx="12209576" cy="0"/>
          </a:xfrm>
          <a:prstGeom prst="straightConnector1">
            <a:avLst/>
          </a:prstGeom>
          <a:noFill/>
          <a:ln w="22225" cap="flat" cmpd="sng">
            <a:solidFill>
              <a:srgbClr val="57BD83">
                <a:alpha val="88235"/>
              </a:srgbClr>
            </a:solidFill>
            <a:prstDash val="solid"/>
            <a:miter lim="800000"/>
            <a:headEnd type="none" w="sm" len="sm"/>
            <a:tailEnd type="none" w="sm" len="sm"/>
          </a:ln>
        </p:spPr>
      </p:cxnSp>
      <p:sp>
        <p:nvSpPr>
          <p:cNvPr id="16" name="Google Shape;214;p4">
            <a:extLst>
              <a:ext uri="{FF2B5EF4-FFF2-40B4-BE49-F238E27FC236}">
                <a16:creationId xmlns:a16="http://schemas.microsoft.com/office/drawing/2014/main" id="{33B34FB6-215C-388F-2BD8-407E5DE7A007}"/>
              </a:ext>
            </a:extLst>
          </p:cNvPr>
          <p:cNvSpPr txBox="1"/>
          <p:nvPr/>
        </p:nvSpPr>
        <p:spPr>
          <a:xfrm>
            <a:off x="7570125" y="2252830"/>
            <a:ext cx="4131637" cy="3831778"/>
          </a:xfrm>
          <a:prstGeom prst="rect">
            <a:avLst/>
          </a:prstGeom>
          <a:noFill/>
          <a:ln>
            <a:noFill/>
          </a:ln>
        </p:spPr>
        <p:txBody>
          <a:bodyPr spcFirstLastPara="1" wrap="square" lIns="0" tIns="45700" rIns="0" bIns="45700" anchor="t" anchorCtr="0">
            <a:spAutoFit/>
          </a:bodyPr>
          <a:lstStyle/>
          <a:p>
            <a:pPr marL="457200" marR="0" lvl="0" indent="-317500" algn="l" defTabSz="914400" rtl="0" eaLnBrk="1" fontAlgn="auto" latinLnBrk="0" hangingPunct="1">
              <a:lnSpc>
                <a:spcPct val="150000"/>
              </a:lnSpc>
              <a:spcBef>
                <a:spcPts val="0"/>
              </a:spcBef>
              <a:spcAft>
                <a:spcPts val="0"/>
              </a:spcAft>
              <a:buClr>
                <a:srgbClr val="000000"/>
              </a:buClr>
              <a:buSzPts val="1400"/>
              <a:buFont typeface="Arial"/>
              <a:buChar char="•"/>
              <a:tabLst/>
              <a:defRPr/>
            </a:pP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Development of </a:t>
            </a:r>
            <a:r>
              <a:rPr kumimoji="0" lang="en-US" b="1" i="0" u="none" strike="noStrike" kern="0" cap="none" spc="0" normalizeH="0" baseline="0" noProof="0" dirty="0">
                <a:ln>
                  <a:noFill/>
                </a:ln>
                <a:solidFill>
                  <a:srgbClr val="000000"/>
                </a:solidFill>
                <a:effectLst/>
                <a:uLnTx/>
                <a:uFillTx/>
                <a:latin typeface="Open Sans"/>
                <a:ea typeface="Open Sans"/>
                <a:cs typeface="Open Sans"/>
                <a:sym typeface="Open Sans"/>
              </a:rPr>
              <a:t>3 novel SSbD coatings materials </a:t>
            </a: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with water and oil repellency</a:t>
            </a:r>
          </a:p>
          <a:p>
            <a:pPr marL="139700" marR="0" lvl="0" algn="l" defTabSz="914400" rtl="0" eaLnBrk="1" fontAlgn="auto" latinLnBrk="0" hangingPunct="1">
              <a:lnSpc>
                <a:spcPct val="150000"/>
              </a:lnSpc>
              <a:spcBef>
                <a:spcPts val="0"/>
              </a:spcBef>
              <a:spcAft>
                <a:spcPts val="0"/>
              </a:spcAft>
              <a:buClr>
                <a:srgbClr val="000000"/>
              </a:buClr>
              <a:buSzPts val="1400"/>
              <a:tabLst/>
              <a:defRPr/>
            </a:pPr>
            <a:endParaRPr kumimoji="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50000"/>
              </a:lnSpc>
              <a:spcBef>
                <a:spcPts val="0"/>
              </a:spcBef>
              <a:spcAft>
                <a:spcPts val="0"/>
              </a:spcAft>
              <a:buClr>
                <a:srgbClr val="000000"/>
              </a:buClr>
              <a:buSzPts val="1400"/>
              <a:buFont typeface="Arial"/>
              <a:buChar char="•"/>
              <a:tabLst/>
              <a:defRPr/>
            </a:pPr>
            <a:r>
              <a:rPr kumimoji="0" lang="en-US" b="1" i="0" u="none" strike="noStrike" kern="0" cap="none" spc="0" normalizeH="0" baseline="0" noProof="0" dirty="0">
                <a:ln>
                  <a:noFill/>
                </a:ln>
                <a:solidFill>
                  <a:srgbClr val="000000"/>
                </a:solidFill>
                <a:effectLst/>
                <a:uLnTx/>
                <a:uFillTx/>
                <a:latin typeface="Open Sans"/>
                <a:ea typeface="Open Sans"/>
                <a:cs typeface="Open Sans"/>
                <a:sym typeface="Open Sans"/>
              </a:rPr>
              <a:t>Validation</a:t>
            </a: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 of coating materials with </a:t>
            </a:r>
            <a:r>
              <a:rPr kumimoji="0" lang="en-US" i="0" u="none" strike="noStrike" kern="0" cap="none" spc="0" normalizeH="0" baseline="0" noProof="0" dirty="0">
                <a:ln>
                  <a:noFill/>
                </a:ln>
                <a:solidFill>
                  <a:srgbClr val="000000"/>
                </a:solidFill>
                <a:effectLst/>
                <a:uLnTx/>
                <a:uFillTx/>
                <a:latin typeface="Open Sans"/>
                <a:ea typeface="Open Sans"/>
                <a:cs typeface="Open Sans"/>
                <a:sym typeface="Open Sans"/>
              </a:rPr>
              <a:t>3 case studies</a:t>
            </a:r>
          </a:p>
          <a:p>
            <a:pPr marL="914400" lvl="1" indent="-317500">
              <a:lnSpc>
                <a:spcPct val="150000"/>
              </a:lnSpc>
              <a:buClr>
                <a:srgbClr val="000000"/>
              </a:buClr>
              <a:buSzPts val="1400"/>
              <a:buFont typeface="Arial"/>
              <a:buChar char="•"/>
              <a:defRPr/>
            </a:pPr>
            <a:r>
              <a:rPr lang="en-US" kern="0" dirty="0">
                <a:solidFill>
                  <a:srgbClr val="000000"/>
                </a:solidFill>
                <a:latin typeface="Open Sans"/>
                <a:ea typeface="Open Sans"/>
                <a:cs typeface="Open Sans"/>
                <a:sym typeface="Open Sans"/>
              </a:rPr>
              <a:t>Textile</a:t>
            </a:r>
          </a:p>
          <a:p>
            <a:pPr marL="914400" lvl="1" indent="-317500">
              <a:lnSpc>
                <a:spcPct val="150000"/>
              </a:lnSpc>
              <a:buClr>
                <a:srgbClr val="000000"/>
              </a:buClr>
              <a:buSzPts val="1400"/>
              <a:buFont typeface="Arial"/>
              <a:buChar char="•"/>
              <a:defRPr/>
            </a:pP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Food </a:t>
            </a:r>
            <a:r>
              <a:rPr lang="en-US" kern="0" dirty="0">
                <a:solidFill>
                  <a:srgbClr val="000000"/>
                </a:solidFill>
                <a:latin typeface="Open Sans"/>
                <a:ea typeface="Open Sans"/>
                <a:cs typeface="Open Sans"/>
                <a:sym typeface="Open Sans"/>
              </a:rPr>
              <a:t>packaging</a:t>
            </a: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 </a:t>
            </a:r>
          </a:p>
          <a:p>
            <a:pPr marL="914400" lvl="1" indent="-317500">
              <a:lnSpc>
                <a:spcPct val="150000"/>
              </a:lnSpc>
              <a:buClr>
                <a:srgbClr val="000000"/>
              </a:buClr>
              <a:buSzPts val="1400"/>
              <a:buFont typeface="Arial"/>
              <a:buChar char="•"/>
              <a:defRPr/>
            </a:pPr>
            <a:r>
              <a:rPr lang="en-US" kern="0" dirty="0">
                <a:solidFill>
                  <a:srgbClr val="000000"/>
                </a:solidFill>
                <a:latin typeface="Open Sans"/>
                <a:ea typeface="Open Sans"/>
                <a:cs typeface="Open Sans"/>
                <a:sym typeface="Open Sans"/>
              </a:rPr>
              <a:t>G</a:t>
            </a:r>
            <a:r>
              <a:rPr kumimoji="0" lang="en-US" b="0" i="0" u="none" strike="noStrike" kern="0" cap="none" spc="0" normalizeH="0" baseline="0" noProof="0" dirty="0">
                <a:ln>
                  <a:noFill/>
                </a:ln>
                <a:solidFill>
                  <a:srgbClr val="000000"/>
                </a:solidFill>
                <a:effectLst/>
                <a:uLnTx/>
                <a:uFillTx/>
                <a:latin typeface="Open Sans"/>
                <a:ea typeface="Open Sans"/>
                <a:cs typeface="Open Sans"/>
                <a:sym typeface="Open Sans"/>
              </a:rPr>
              <a:t>lass packaging</a:t>
            </a:r>
            <a:endParaRPr kumimoji="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3" name="Picture 2">
            <a:extLst>
              <a:ext uri="{FF2B5EF4-FFF2-40B4-BE49-F238E27FC236}">
                <a16:creationId xmlns:a16="http://schemas.microsoft.com/office/drawing/2014/main" id="{E7CF7D8E-E963-4FDD-4F5D-5C4DDF6B50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33124" y="1801513"/>
            <a:ext cx="6132088" cy="463100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A528025-D2D0-15A6-3880-CF850213C491}"/>
              </a:ext>
            </a:extLst>
          </p:cNvPr>
          <p:cNvGrpSpPr/>
          <p:nvPr/>
        </p:nvGrpSpPr>
        <p:grpSpPr>
          <a:xfrm>
            <a:off x="513124" y="893899"/>
            <a:ext cx="720000" cy="720000"/>
            <a:chOff x="9481136" y="2301211"/>
            <a:chExt cx="1548000" cy="1548000"/>
          </a:xfrm>
        </p:grpSpPr>
        <p:sp>
          <p:nvSpPr>
            <p:cNvPr id="17" name="Oval 10">
              <a:extLst>
                <a:ext uri="{FF2B5EF4-FFF2-40B4-BE49-F238E27FC236}">
                  <a16:creationId xmlns:a16="http://schemas.microsoft.com/office/drawing/2014/main" id="{7E94645A-D53F-E089-3645-6665C0E97A97}"/>
                </a:ext>
              </a:extLst>
            </p:cNvPr>
            <p:cNvSpPr/>
            <p:nvPr/>
          </p:nvSpPr>
          <p:spPr>
            <a:xfrm>
              <a:off x="9481136" y="2301211"/>
              <a:ext cx="1548000" cy="1548000"/>
            </a:xfrm>
            <a:prstGeom prst="ellipse">
              <a:avLst/>
            </a:prstGeom>
            <a:solidFill>
              <a:schemeClr val="bg1"/>
            </a:solidFill>
            <a:ln w="38100">
              <a:solidFill>
                <a:srgbClr val="008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oogle Shape;224;p4" descr="Shield Tick outline">
              <a:extLst>
                <a:ext uri="{FF2B5EF4-FFF2-40B4-BE49-F238E27FC236}">
                  <a16:creationId xmlns:a16="http://schemas.microsoft.com/office/drawing/2014/main" id="{2E755F7D-6BB7-7F68-186F-2F91C474EA4C}"/>
                </a:ext>
              </a:extLst>
            </p:cNvPr>
            <p:cNvPicPr preferRelativeResize="0"/>
            <p:nvPr/>
          </p:nvPicPr>
          <p:blipFill rotWithShape="1">
            <a:blip r:embed="rId3" cstate="email">
              <a:alphaModFix/>
              <a:duotone>
                <a:prstClr val="black"/>
                <a:srgbClr val="008096">
                  <a:tint val="45000"/>
                  <a:satMod val="400000"/>
                </a:srgbClr>
              </a:duotone>
              <a:extLst>
                <a:ext uri="{28A0092B-C50C-407E-A947-70E740481C1C}">
                  <a14:useLocalDpi xmlns:a14="http://schemas.microsoft.com/office/drawing/2010/main"/>
                </a:ext>
              </a:extLst>
            </a:blip>
            <a:srcRect/>
            <a:stretch/>
          </p:blipFill>
          <p:spPr>
            <a:xfrm>
              <a:off x="9675406" y="2529718"/>
              <a:ext cx="1159459" cy="1159459"/>
            </a:xfrm>
            <a:prstGeom prst="rect">
              <a:avLst/>
            </a:prstGeom>
            <a:noFill/>
            <a:ln>
              <a:noFill/>
            </a:ln>
          </p:spPr>
        </p:pic>
      </p:grpSp>
    </p:spTree>
    <p:extLst>
      <p:ext uri="{BB962C8B-B14F-4D97-AF65-F5344CB8AC3E}">
        <p14:creationId xmlns:p14="http://schemas.microsoft.com/office/powerpoint/2010/main" val="6802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A1F2B-FFD8-EDAB-5673-AD0CE12B2AD8}"/>
              </a:ext>
            </a:extLst>
          </p:cNvPr>
          <p:cNvSpPr/>
          <p:nvPr/>
        </p:nvSpPr>
        <p:spPr>
          <a:xfrm>
            <a:off x="11660517" y="6432517"/>
            <a:ext cx="363844" cy="2462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DD8837-E3C8-C642-A5D8-2A1CF98C41EC}" type="slidenum">
              <a:rPr kumimoji="0" lang="en-ID" sz="1000" b="0" i="0" u="none" strike="noStrike" kern="1200" cap="none" spc="0" normalizeH="0" baseline="0" noProof="0" smtClean="0">
                <a:ln>
                  <a:noFill/>
                </a:ln>
                <a:solidFill>
                  <a:prstClr val="white"/>
                </a:solidFill>
                <a:effectLst/>
                <a:uLnTx/>
                <a:uFillTx/>
                <a:latin typeface="Open Sans" panose="020B0606030504020204" pitchFamily="34" charset="0"/>
                <a:ea typeface="+mn-ea"/>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ID" sz="1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2" name="TextBox 1">
            <a:extLst>
              <a:ext uri="{FF2B5EF4-FFF2-40B4-BE49-F238E27FC236}">
                <a16:creationId xmlns:a16="http://schemas.microsoft.com/office/drawing/2014/main" id="{56A4CB7D-88F8-A462-CAD1-ECFFE1C77667}"/>
              </a:ext>
            </a:extLst>
          </p:cNvPr>
          <p:cNvSpPr txBox="1"/>
          <p:nvPr/>
        </p:nvSpPr>
        <p:spPr>
          <a:xfrm>
            <a:off x="340032" y="2767281"/>
            <a:ext cx="82320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rPr>
              <a:t>TEXTILE</a:t>
            </a:r>
          </a:p>
        </p:txBody>
      </p:sp>
    </p:spTree>
    <p:extLst>
      <p:ext uri="{BB962C8B-B14F-4D97-AF65-F5344CB8AC3E}">
        <p14:creationId xmlns:p14="http://schemas.microsoft.com/office/powerpoint/2010/main" val="399200136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AED5E4"/>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212745"/>
      </a:dk2>
      <a:lt2>
        <a:srgbClr val="B4DCFA"/>
      </a:lt2>
      <a:accent1>
        <a:srgbClr val="4E67C8"/>
      </a:accent1>
      <a:accent2>
        <a:srgbClr val="AED5E4"/>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29a116-8e14-47d6-a81f-097ce1f8eb4e">
      <Terms xmlns="http://schemas.microsoft.com/office/infopath/2007/PartnerControls"/>
    </lcf76f155ced4ddcb4097134ff3c332f>
    <TaxCatchAll xmlns="dc9508a5-8d68-4e40-8b98-e2dd6433bf0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41A4B16E76224F8E32F60FAF3FE731" ma:contentTypeVersion="16" ma:contentTypeDescription="Create a new document." ma:contentTypeScope="" ma:versionID="9e83b96da672dcde793e9bffa704be0d">
  <xsd:schema xmlns:xsd="http://www.w3.org/2001/XMLSchema" xmlns:xs="http://www.w3.org/2001/XMLSchema" xmlns:p="http://schemas.microsoft.com/office/2006/metadata/properties" xmlns:ns2="dc9508a5-8d68-4e40-8b98-e2dd6433bf09" xmlns:ns3="4729a116-8e14-47d6-a81f-097ce1f8eb4e" targetNamespace="http://schemas.microsoft.com/office/2006/metadata/properties" ma:root="true" ma:fieldsID="835756534b144f0f1bb51da53b7254a9" ns2:_="" ns3:_="">
    <xsd:import namespace="dc9508a5-8d68-4e40-8b98-e2dd6433bf09"/>
    <xsd:import namespace="4729a116-8e14-47d6-a81f-097ce1f8eb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508a5-8d68-4e40-8b98-e2dd6433bf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567da3b-f20e-4ee9-802f-8c547723a1f7}" ma:internalName="TaxCatchAll" ma:showField="CatchAllData" ma:web="dc9508a5-8d68-4e40-8b98-e2dd6433bf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29a116-8e14-47d6-a81f-097ce1f8eb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6112bcd-783e-4567-a2bf-4bbbe82e179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A2B43-E584-47F0-BF9F-CF23F428957F}">
  <ds:schemaRefs>
    <ds:schemaRef ds:uri="http://schemas.microsoft.com/sharepoint/v3/contenttype/forms"/>
  </ds:schemaRefs>
</ds:datastoreItem>
</file>

<file path=customXml/itemProps2.xml><?xml version="1.0" encoding="utf-8"?>
<ds:datastoreItem xmlns:ds="http://schemas.openxmlformats.org/officeDocument/2006/customXml" ds:itemID="{82338684-09BB-4B1D-9F9D-15CD5B7E07BE}">
  <ds:schemaRefs>
    <ds:schemaRef ds:uri="4729a116-8e14-47d6-a81f-097ce1f8eb4e"/>
    <ds:schemaRef ds:uri="http://schemas.microsoft.com/office/2006/metadata/properties"/>
    <ds:schemaRef ds:uri="http://schemas.microsoft.com/office/2006/documentManagement/types"/>
    <ds:schemaRef ds:uri="http://www.w3.org/XML/1998/namespace"/>
    <ds:schemaRef ds:uri="http://purl.org/dc/elements/1.1/"/>
    <ds:schemaRef ds:uri="dc9508a5-8d68-4e40-8b98-e2dd6433bf09"/>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1FE09832-AD0E-4293-BF79-94990FE09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9508a5-8d68-4e40-8b98-e2dd6433bf09"/>
    <ds:schemaRef ds:uri="4729a116-8e14-47d6-a81f-097ce1f8eb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586</TotalTime>
  <Words>1421</Words>
  <Application>Microsoft Office PowerPoint</Application>
  <PresentationFormat>Widescreen</PresentationFormat>
  <Paragraphs>250</Paragraphs>
  <Slides>23</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Arial</vt:lpstr>
      <vt:lpstr>Bebas</vt:lpstr>
      <vt:lpstr>Calibri</vt:lpstr>
      <vt:lpstr>Courier New</vt:lpstr>
      <vt:lpstr>Font Awesome 5 Free Solid</vt:lpstr>
      <vt:lpstr>Helvetica Light</vt:lpstr>
      <vt:lpstr>Open Sans</vt:lpstr>
      <vt:lpstr>Open Sans ExtraBold</vt:lpstr>
      <vt:lpstr>Open Sans Light</vt:lpstr>
      <vt:lpstr>Open Sans Semibold</vt:lpstr>
      <vt:lpstr>Roboto Black</vt:lpstr>
      <vt:lpstr>Söhne</vt:lpstr>
      <vt:lpstr>Office Theme</vt:lpstr>
      <vt:lpstr>1_Office Theme</vt:lpstr>
      <vt:lpstr>    BIO-SUSHY General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Ponzelli</dc:creator>
  <cp:lastModifiedBy>Michele Ponzelli</cp:lastModifiedBy>
  <cp:revision>518</cp:revision>
  <dcterms:created xsi:type="dcterms:W3CDTF">2017-09-06T04:57:18Z</dcterms:created>
  <dcterms:modified xsi:type="dcterms:W3CDTF">2026-03-13T11:13:30Z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0x010100C841A4B16E76224F8E32F60FAF3FE731</vt:lpwstr>
  </property>
  <property fmtid="{D5CDD505-2E9C-101B-9397-08002B2CF9AE}" pid="3" name="MediaServiceImageTags">
    <vt:lpwstr/>
  </property>
</Properties>
</file>